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1306" r:id="rId2"/>
    <p:sldId id="1430" r:id="rId3"/>
    <p:sldId id="1416" r:id="rId4"/>
    <p:sldId id="1364" r:id="rId5"/>
    <p:sldId id="1357" r:id="rId6"/>
    <p:sldId id="1360" r:id="rId7"/>
    <p:sldId id="1359" r:id="rId8"/>
    <p:sldId id="1362" r:id="rId9"/>
    <p:sldId id="1365" r:id="rId10"/>
    <p:sldId id="1361" r:id="rId11"/>
    <p:sldId id="1412" r:id="rId12"/>
    <p:sldId id="1413" r:id="rId13"/>
    <p:sldId id="1366" r:id="rId14"/>
    <p:sldId id="1367" r:id="rId15"/>
    <p:sldId id="1368" r:id="rId16"/>
    <p:sldId id="1369" r:id="rId17"/>
    <p:sldId id="1363" r:id="rId18"/>
    <p:sldId id="1396" r:id="rId19"/>
    <p:sldId id="1397" r:id="rId20"/>
    <p:sldId id="1415" r:id="rId21"/>
    <p:sldId id="1370" r:id="rId22"/>
    <p:sldId id="1371" r:id="rId23"/>
    <p:sldId id="1372" r:id="rId24"/>
    <p:sldId id="1433" r:id="rId25"/>
    <p:sldId id="1374" r:id="rId26"/>
    <p:sldId id="1375" r:id="rId27"/>
    <p:sldId id="1376" r:id="rId28"/>
    <p:sldId id="1377" r:id="rId29"/>
    <p:sldId id="1379" r:id="rId30"/>
    <p:sldId id="1381" r:id="rId31"/>
    <p:sldId id="1382" r:id="rId32"/>
    <p:sldId id="1383" r:id="rId33"/>
    <p:sldId id="1384" r:id="rId34"/>
    <p:sldId id="1385" r:id="rId35"/>
    <p:sldId id="1386" r:id="rId36"/>
    <p:sldId id="1387" r:id="rId37"/>
    <p:sldId id="1388" r:id="rId38"/>
    <p:sldId id="1390" r:id="rId39"/>
    <p:sldId id="1389" r:id="rId40"/>
    <p:sldId id="1391" r:id="rId41"/>
    <p:sldId id="1393" r:id="rId42"/>
    <p:sldId id="1394" r:id="rId43"/>
    <p:sldId id="1395" r:id="rId44"/>
    <p:sldId id="1434" r:id="rId45"/>
    <p:sldId id="393" r:id="rId46"/>
    <p:sldId id="1399" r:id="rId47"/>
    <p:sldId id="1400" r:id="rId48"/>
    <p:sldId id="1401" r:id="rId49"/>
    <p:sldId id="1402" r:id="rId50"/>
    <p:sldId id="1398" r:id="rId51"/>
    <p:sldId id="1403" r:id="rId52"/>
    <p:sldId id="1418" r:id="rId53"/>
    <p:sldId id="1411" r:id="rId54"/>
    <p:sldId id="1417" r:id="rId55"/>
    <p:sldId id="1419" r:id="rId56"/>
    <p:sldId id="1420" r:id="rId57"/>
    <p:sldId id="1421" r:id="rId58"/>
    <p:sldId id="1422" r:id="rId59"/>
    <p:sldId id="1423" r:id="rId60"/>
    <p:sldId id="1424" r:id="rId61"/>
    <p:sldId id="1425" r:id="rId62"/>
    <p:sldId id="1426" r:id="rId63"/>
    <p:sldId id="1427" r:id="rId64"/>
    <p:sldId id="1435" r:id="rId65"/>
    <p:sldId id="1436" r:id="rId66"/>
    <p:sldId id="1439" r:id="rId67"/>
    <p:sldId id="1438" r:id="rId68"/>
    <p:sldId id="1441" r:id="rId69"/>
    <p:sldId id="1442" r:id="rId70"/>
    <p:sldId id="1445" r:id="rId71"/>
    <p:sldId id="1322" r:id="rId72"/>
    <p:sldId id="1323" r:id="rId73"/>
    <p:sldId id="1334" r:id="rId74"/>
    <p:sldId id="1335" r:id="rId75"/>
    <p:sldId id="1336" r:id="rId76"/>
    <p:sldId id="1337" r:id="rId77"/>
    <p:sldId id="1342" r:id="rId78"/>
    <p:sldId id="1344" r:id="rId79"/>
    <p:sldId id="1343" r:id="rId80"/>
    <p:sldId id="1345" r:id="rId81"/>
    <p:sldId id="1346" r:id="rId82"/>
    <p:sldId id="1347" r:id="rId83"/>
    <p:sldId id="1358" r:id="rId84"/>
    <p:sldId id="379" r:id="rId85"/>
    <p:sldId id="1404" r:id="rId86"/>
    <p:sldId id="1405" r:id="rId87"/>
    <p:sldId id="1406" r:id="rId88"/>
    <p:sldId id="1407" r:id="rId89"/>
    <p:sldId id="1408" r:id="rId90"/>
    <p:sldId id="1437" r:id="rId91"/>
    <p:sldId id="1432" r:id="rId9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FFAA"/>
    <a:srgbClr val="FFB8B9"/>
    <a:srgbClr val="C8FDFF"/>
    <a:srgbClr val="C8FFC9"/>
    <a:srgbClr val="941100"/>
    <a:srgbClr val="212121"/>
    <a:srgbClr val="005493"/>
    <a:srgbClr val="FF2F92"/>
    <a:srgbClr val="9437FF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5" autoAdjust="0"/>
    <p:restoredTop sz="80894" autoAdjust="0"/>
  </p:normalViewPr>
  <p:slideViewPr>
    <p:cSldViewPr>
      <p:cViewPr varScale="1">
        <p:scale>
          <a:sx n="123" d="100"/>
          <a:sy n="123" d="100"/>
        </p:scale>
        <p:origin x="1456" y="184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25" d="100"/>
        <a:sy n="125" d="100"/>
      </p:scale>
      <p:origin x="0" y="-1128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2020/9/27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sz="3200" baseline="0" dirty="0"/>
              <a:t>同学们好，先简单自我介绍一下。</a:t>
            </a:r>
            <a:endParaRPr kumimoji="1" lang="en-US" altLang="zh-CN" sz="3200" baseline="0" dirty="0"/>
          </a:p>
          <a:p>
            <a:r>
              <a:rPr kumimoji="1" lang="zh-CN" altLang="en-US" sz="3200" baseline="0" dirty="0"/>
              <a:t>我是夏老师指导的博士生古金宇，现在五年级，研究方向主要围绕操作系统。</a:t>
            </a:r>
            <a:endParaRPr kumimoji="1" lang="en-US" altLang="zh-CN" sz="3200" baseline="0" dirty="0"/>
          </a:p>
          <a:p>
            <a:r>
              <a:rPr kumimoji="1" lang="zh-CN" altLang="en-US" sz="3200" baseline="0" dirty="0"/>
              <a:t>今天我们的课程主题是微内核。</a:t>
            </a:r>
            <a:endParaRPr kumimoji="1" lang="en-US" altLang="zh-CN" sz="3200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去年华为</a:t>
            </a:r>
            <a:r>
              <a:rPr kumimoji="1" lang="en-US" altLang="zh-CN" dirty="0"/>
              <a:t>HDC</a:t>
            </a:r>
            <a:r>
              <a:rPr kumimoji="1" lang="zh-CN" altLang="en-US" dirty="0"/>
              <a:t>大会发布了华为鸿蒙操作系统，刚刚这个月又发布了鸿蒙</a:t>
            </a:r>
            <a:r>
              <a:rPr kumimoji="1" lang="en-US" altLang="zh-CN" dirty="0"/>
              <a:t>2.0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大家应该在网上看到很多关于华为鸿蒙操作系统的新闻，其一个重要特点是采用微内核架构，这是不同于传统</a:t>
            </a:r>
            <a:r>
              <a:rPr kumimoji="1" lang="en-US" altLang="zh-CN" dirty="0"/>
              <a:t>Linux</a:t>
            </a:r>
            <a:r>
              <a:rPr kumimoji="1" lang="zh-CN" altLang="en-US" dirty="0"/>
              <a:t>、</a:t>
            </a:r>
            <a:r>
              <a:rPr kumimoji="1" lang="en-US" altLang="zh-CN" dirty="0"/>
              <a:t>Windows</a:t>
            </a:r>
            <a:r>
              <a:rPr kumimoji="1" lang="zh-CN" altLang="en-US" dirty="0"/>
              <a:t>等操作系统的。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那么，我们这节课就将解一下什么是微内核。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573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相信大家或多或少了解过操作系统。让我们首先回顾一下计算机操作系统的主要作用。</a:t>
            </a:r>
            <a:endParaRPr kumimoji="1" lang="en-US" altLang="zh-CN" dirty="0"/>
          </a:p>
          <a:p>
            <a:r>
              <a:rPr kumimoji="1" lang="zh-CN" altLang="en-US" dirty="0"/>
              <a:t>通常来讲，操作系统位于硬件和应用程序之间，可以认为是两者之间的桥梁。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对下，操作系统需要管理硬件资源；对上，即对于应用程序，操作系统应该提供简单易用的抽象 。</a:t>
            </a:r>
            <a:endParaRPr kumimoji="1" lang="en-US" altLang="zh-CN" dirty="0"/>
          </a:p>
          <a:p>
            <a:r>
              <a:rPr kumimoji="1" lang="zh-CN" altLang="en-US" dirty="0"/>
              <a:t>举例：网卡是一种</a:t>
            </a:r>
            <a:r>
              <a:rPr kumimoji="1" lang="en-US" altLang="zh-CN" dirty="0"/>
              <a:t>IO</a:t>
            </a:r>
            <a:r>
              <a:rPr kumimoji="1" lang="zh-CN" altLang="en-US" dirty="0"/>
              <a:t>设备、</a:t>
            </a:r>
            <a:r>
              <a:rPr kumimoji="1" lang="en-US" altLang="zh-CN" dirty="0"/>
              <a:t>OS</a:t>
            </a:r>
            <a:r>
              <a:rPr kumimoji="1" lang="zh-CN" altLang="en-US" dirty="0"/>
              <a:t>驱动管理网卡、提供套接字编程，</a:t>
            </a:r>
            <a:r>
              <a:rPr kumimoji="1" lang="en-US" altLang="zh-CN" dirty="0"/>
              <a:t>send/</a:t>
            </a:r>
            <a:r>
              <a:rPr kumimoji="1" lang="en-US" altLang="zh-CN" dirty="0" err="1"/>
              <a:t>recv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一般来说，操作系统运行在高权限级，负责特权操作（比如执行特权指令），为应用程序服务的同时负责提供多用户、多进程之间的隔离和通信。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739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sz="3600" dirty="0">
                <a:latin typeface="+mn-ea"/>
                <a:ea typeface="+mn-ea"/>
              </a:rPr>
              <a:t>Monolithic</a:t>
            </a:r>
            <a:r>
              <a:rPr kumimoji="1" lang="en-US" altLang="zh-CN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 kernel</a:t>
            </a:r>
            <a:r>
              <a:rPr kumimoji="1" lang="zh-CN" altLang="en-US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和</a:t>
            </a:r>
            <a:r>
              <a:rPr kumimoji="1" lang="en-US" altLang="zh-CN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microkernel</a:t>
            </a:r>
            <a:r>
              <a:rPr kumimoji="1" lang="zh-CN" altLang="en-US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，宏内核架构和微内核架构是操作系统两种主流的架构。</a:t>
            </a:r>
            <a:endParaRPr kumimoji="1" lang="en-US" altLang="zh-CN" sz="3600" b="0" i="0" u="none" baseline="0" dirty="0">
              <a:latin typeface="等线" panose="02010600030101010101" pitchFamily="2" charset="-122"/>
              <a:ea typeface="黑体" panose="02010609060101010101" pitchFamily="49" charset="-122"/>
            </a:endParaRPr>
          </a:p>
          <a:p>
            <a:r>
              <a:rPr kumimoji="1" lang="zh-CN" altLang="en-US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当然还有一些别的架构，比如上节课应该提到的</a:t>
            </a:r>
            <a:r>
              <a:rPr kumimoji="1" lang="en-US" altLang="zh-CN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exokernel</a:t>
            </a:r>
            <a:r>
              <a:rPr kumimoji="1" lang="zh-CN" altLang="en-US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等，不过应用范围没有那么广泛。</a:t>
            </a:r>
            <a:endParaRPr kumimoji="1" lang="en-US" altLang="zh-CN" sz="3600" b="0" i="0" u="none" baseline="0" dirty="0">
              <a:latin typeface="等线" panose="02010600030101010101" pitchFamily="2" charset="-122"/>
              <a:ea typeface="黑体" panose="02010609060101010101" pitchFamily="49" charset="-122"/>
            </a:endParaRPr>
          </a:p>
          <a:p>
            <a:r>
              <a:rPr kumimoji="1" lang="zh-CN" altLang="en-US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大家平时常用的操作系统</a:t>
            </a:r>
            <a:r>
              <a:rPr kumimoji="1" lang="en-US" altLang="zh-CN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Linux</a:t>
            </a:r>
            <a:r>
              <a:rPr kumimoji="1" lang="zh-CN" altLang="en-US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、</a:t>
            </a:r>
            <a:r>
              <a:rPr kumimoji="1" lang="en-US" altLang="zh-CN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Windows</a:t>
            </a:r>
            <a:r>
              <a:rPr kumimoji="1" lang="zh-CN" altLang="en-US" sz="3600" b="0" i="0" u="none" baseline="0" dirty="0">
                <a:latin typeface="等线" panose="02010600030101010101" pitchFamily="2" charset="-122"/>
                <a:ea typeface="黑体" panose="02010609060101010101" pitchFamily="49" charset="-122"/>
              </a:rPr>
              <a:t>就是属于宏内核架构。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500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在宏内核架构下，应用程序运行在用户态，整个操作系统都运行在内核态。</a:t>
            </a:r>
            <a:endParaRPr kumimoji="1" lang="en-US" altLang="zh-CN" dirty="0"/>
          </a:p>
          <a:p>
            <a:r>
              <a:rPr kumimoji="1" lang="zh-CN" altLang="en-US" dirty="0"/>
              <a:t>在</a:t>
            </a:r>
            <a:r>
              <a:rPr kumimoji="1" lang="en-US" altLang="zh-CN" dirty="0"/>
              <a:t>x86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</a:t>
            </a:r>
            <a:r>
              <a:rPr kumimoji="1" lang="zh-CN" altLang="en-US" dirty="0"/>
              <a:t>上，操作系统和应用程序的界限很简单很清晰，就是</a:t>
            </a:r>
            <a:r>
              <a:rPr kumimoji="1" lang="en-US" altLang="zh-CN" dirty="0"/>
              <a:t>ring0</a:t>
            </a:r>
            <a:r>
              <a:rPr kumimoji="1" lang="zh-CN" altLang="en-US" dirty="0"/>
              <a:t>和</a:t>
            </a:r>
            <a:r>
              <a:rPr kumimoji="1" lang="en-US" altLang="zh-CN" dirty="0"/>
              <a:t>ring3</a:t>
            </a:r>
            <a:r>
              <a:rPr kumimoji="1" lang="zh-CN" altLang="en-US" dirty="0"/>
              <a:t>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793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那么这种架构有什么不好的地方呢？</a:t>
            </a:r>
            <a:endParaRPr lang="en-US" altLang="zh-CN" sz="4000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r>
              <a:rPr lang="zh-CN" altLang="en-US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首先是安全性问题，在这种架构下，操作系统所有的功能都运行在一起、文件系统、网络栈、硬件驱动等等操作系统功能模块都运行在特权级。一旦有一个组件被攻击者攻破，那么攻击者就可能控制整个内核，因为所有组件都在特权级运行。</a:t>
            </a:r>
            <a:endParaRPr lang="en-US" altLang="zh-CN" sz="4000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r>
              <a:rPr lang="zh-CN" altLang="en-US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第二是容错问题，由于包括驱动在内的所有组件都在同一个地址空间，一个部分出错就可能导致整个系统崩溃。现在</a:t>
            </a:r>
            <a:r>
              <a:rPr lang="en-US" altLang="zh-CN" sz="4000" kern="1200" dirty="0" err="1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linux</a:t>
            </a:r>
            <a:r>
              <a:rPr lang="zh-CN" altLang="en-US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中差不多</a:t>
            </a:r>
            <a:r>
              <a:rPr lang="en-US" altLang="zh-CN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80%</a:t>
            </a:r>
            <a:r>
              <a:rPr lang="zh-CN" altLang="en-US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都是驱动代码，然而驱动更多是由非核心</a:t>
            </a:r>
            <a:r>
              <a:rPr lang="en-US" altLang="zh-CN" sz="4000" kern="1200" dirty="0" err="1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linux</a:t>
            </a:r>
            <a:r>
              <a:rPr lang="zh-CN" altLang="en-US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开发人员开发，往往更容易出错。</a:t>
            </a:r>
            <a:endParaRPr lang="en-US" altLang="zh-CN" sz="4000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  <a:p>
            <a:r>
              <a:rPr lang="zh-CN" altLang="en-US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第三是软件工程上的问题，宏内核过于庞大，比如</a:t>
            </a:r>
            <a:r>
              <a:rPr lang="en-US" altLang="zh-CN" sz="4000" kern="1200" dirty="0" err="1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linux</a:t>
            </a:r>
            <a:r>
              <a:rPr lang="zh-CN" altLang="en-US" sz="40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拥有千万行级别的代码量，使得理解和维护变得相对困难。</a:t>
            </a:r>
            <a:endParaRPr lang="en-US" altLang="zh-CN" sz="4000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086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与宏内核相对的架构是微内核。</a:t>
            </a:r>
            <a:endParaRPr kumimoji="1" lang="en-US" altLang="zh-CN" dirty="0"/>
          </a:p>
          <a:p>
            <a:r>
              <a:rPr kumimoji="1" lang="zh-CN" altLang="en-US" dirty="0"/>
              <a:t>现在主要被使用的代表有</a:t>
            </a:r>
            <a:r>
              <a:rPr kumimoji="1" lang="en-US" altLang="zh-CN" dirty="0"/>
              <a:t>QNX</a:t>
            </a:r>
            <a:r>
              <a:rPr kumimoji="1" lang="zh-CN" altLang="en-US" dirty="0"/>
              <a:t>一般用于汽车甚至飞机上。</a:t>
            </a:r>
            <a:endParaRPr kumimoji="1" lang="en-US" altLang="zh-CN" dirty="0"/>
          </a:p>
          <a:p>
            <a:r>
              <a:rPr kumimoji="1" lang="zh-CN" altLang="en-US" dirty="0"/>
              <a:t>谷歌发布的</a:t>
            </a:r>
            <a:r>
              <a:rPr kumimoji="1" lang="en-US" altLang="zh-CN" dirty="0"/>
              <a:t>fuchsia/zircon</a:t>
            </a:r>
            <a:r>
              <a:rPr kumimoji="1" lang="zh-CN" altLang="en-US" dirty="0"/>
              <a:t>未来可能被应用在移动电子设备上。</a:t>
            </a:r>
            <a:endParaRPr kumimoji="1" lang="en-US" altLang="zh-CN" dirty="0"/>
          </a:p>
          <a:p>
            <a:r>
              <a:rPr kumimoji="1" lang="en-US" altLang="zh-CN" dirty="0"/>
              <a:t>L4</a:t>
            </a:r>
            <a:r>
              <a:rPr kumimoji="1" lang="zh-CN" altLang="en-US" dirty="0"/>
              <a:t>微内核家族的代表</a:t>
            </a:r>
            <a:r>
              <a:rPr kumimoji="1" lang="en-US" altLang="zh-CN" dirty="0"/>
              <a:t>Fiasco</a:t>
            </a:r>
            <a:r>
              <a:rPr kumimoji="1" lang="zh-CN" altLang="en-US" dirty="0"/>
              <a:t>，曾经被用在过德国总理默克尔手机上。</a:t>
            </a:r>
            <a:endParaRPr kumimoji="1" lang="en-US" altLang="zh-CN" dirty="0"/>
          </a:p>
          <a:p>
            <a:r>
              <a:rPr kumimoji="1" lang="zh-CN" altLang="en-US" dirty="0"/>
              <a:t>国内方面；刚刚说到的华为鸿蒙操作系统，已经在部分手机和电视上商用了；不久前发布的面向</a:t>
            </a:r>
            <a:r>
              <a:rPr kumimoji="1" lang="en-US" altLang="zh-CN" dirty="0" err="1"/>
              <a:t>AIoT</a:t>
            </a:r>
            <a:r>
              <a:rPr kumimoji="1" lang="zh-CN" altLang="en-US" dirty="0"/>
              <a:t>智能物联网设备的</a:t>
            </a:r>
            <a:r>
              <a:rPr kumimoji="1" lang="en-US" altLang="zh-CN" dirty="0"/>
              <a:t>RT-Thread Smart</a:t>
            </a:r>
            <a:r>
              <a:rPr kumimoji="1" lang="zh-CN" altLang="en-US" dirty="0"/>
              <a:t>微内核操作系统。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672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那么微内核的特点是什么呢？</a:t>
            </a:r>
            <a:endParaRPr kumimoji="1" lang="en-US" altLang="zh-CN" dirty="0"/>
          </a:p>
          <a:p>
            <a:r>
              <a:rPr kumimoji="1" lang="zh-CN" altLang="en-US" dirty="0"/>
              <a:t>首先，顾名思义，“微”内核的微就说明了它的体积小，也就是说代码行数少，一般来说，微内核的代码量是几行万这个量级。这个数量级的代码还是有可能能够使用形式化验证的手段进行验证，保证其安全和可靠性。</a:t>
            </a:r>
            <a:r>
              <a:rPr kumimoji="1" lang="en-US" altLang="zh-CN" dirty="0" err="1"/>
              <a:t>linux</a:t>
            </a:r>
            <a:r>
              <a:rPr kumimoji="1" lang="zh-CN" altLang="en-US" dirty="0"/>
              <a:t>千万行代码那个体量，目前来说是不可能的。</a:t>
            </a:r>
            <a:endParaRPr kumimoji="1" lang="en-US" altLang="zh-CN" dirty="0"/>
          </a:p>
          <a:p>
            <a:r>
              <a:rPr kumimoji="1" lang="zh-CN" altLang="en-US" dirty="0"/>
              <a:t>而鸿蒙内核能获得很高级别的安全认证，和它经过一些形式化验证也是很有关系的。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第二点，体积小是微内核的必要条件，但不是充分条件。或者说尽管内核代码少，但是整个操作系统功能不能少。</a:t>
            </a:r>
            <a:endParaRPr kumimoji="1" lang="en-US" altLang="zh-CN" dirty="0"/>
          </a:p>
          <a:p>
            <a:r>
              <a:rPr kumimoji="1" lang="zh-CN" altLang="en-US" dirty="0"/>
              <a:t>因此微内核的重要哲学是把尽可能少的代码放在内核态，把其余功能以服务的形式放到用户态。下一页的架构图我们可以很清楚地看到什么是用户态服务。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第三，相比与宏内核的话，微内核在不同的系统组件之间提供了隔离机制，从而拥有更好的容错性和安全性。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94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这是一个典型的微内核架构图。</a:t>
            </a:r>
            <a:endParaRPr kumimoji="1" lang="en-US" altLang="zh-CN" dirty="0"/>
          </a:p>
          <a:p>
            <a:r>
              <a:rPr kumimoji="1" lang="zh-CN" altLang="en-US" dirty="0"/>
              <a:t>宏内核把所有模块作为一个整体运行在内核态，然而微内核只把一小部分放在了内核态，</a:t>
            </a:r>
            <a:endParaRPr kumimoji="1" lang="en-US" altLang="zh-CN" dirty="0"/>
          </a:p>
          <a:p>
            <a:r>
              <a:rPr kumimoji="1" lang="zh-CN" altLang="en-US" dirty="0"/>
              <a:t>其余文件系统、网络栈、硬件驱动等都以独立的模块（称为系统服务）放在用户态运行。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在微内核架构中，内核态使用同一个地址空间，而运行在用户态的系统服务，每一个绿色的框都运行在一个独立的地址空间，</a:t>
            </a:r>
            <a:endParaRPr kumimoji="1" lang="en-US" altLang="zh-CN" dirty="0"/>
          </a:p>
          <a:p>
            <a:r>
              <a:rPr kumimoji="1" lang="zh-CN" altLang="en-US" dirty="0"/>
              <a:t>其实对于微内核来说，一个系统服务实际上和一个应用程序是类似的。</a:t>
            </a:r>
            <a:endParaRPr kumimoji="1" lang="en-US" altLang="zh-CN" dirty="0"/>
          </a:p>
          <a:p>
            <a:r>
              <a:rPr kumimoji="1" lang="zh-CN" altLang="en-US" dirty="0"/>
              <a:t>这样的设计使得隔离性比较好，能够避免宏内核中出现的一个组件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，整个系统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的情况，也能够降低一个组件被攻击，整个系统被控制的风险。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977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当然在微内核架构下，用户程序与内核的交互的实际过程也会发生变化。</a:t>
            </a:r>
            <a:endParaRPr kumimoji="1" lang="en-US" altLang="zh-CN" dirty="0"/>
          </a:p>
          <a:p>
            <a:r>
              <a:rPr kumimoji="1" lang="zh-CN" altLang="en-US" dirty="0"/>
              <a:t>以创建文件操作为例，在宏内核架构下，应用程序使用系统调用调用内核中的文件系统服务，然后文件系统直接通过函数调用调用磁盘驱动，操作完成后返回。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088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在微内核架构下，应用程序、文件系统、和磁盘驱动都是运行用户态的一个进程。</a:t>
            </a:r>
            <a:endParaRPr kumimoji="1" lang="en-US" altLang="zh-CN" dirty="0"/>
          </a:p>
          <a:p>
            <a:r>
              <a:rPr kumimoji="1" lang="zh-CN" altLang="en-US" dirty="0"/>
              <a:t>（动画）应用程序需要在</a:t>
            </a:r>
            <a:r>
              <a:rPr kumimoji="1" lang="en-US" altLang="zh-CN" dirty="0"/>
              <a:t>microkernel</a:t>
            </a:r>
            <a:r>
              <a:rPr kumimoji="1" lang="zh-CN" altLang="en-US" dirty="0"/>
              <a:t>的帮助下调用文件系统</a:t>
            </a:r>
            <a:endParaRPr kumimoji="1" lang="en-US" altLang="zh-CN" dirty="0"/>
          </a:p>
          <a:p>
            <a:r>
              <a:rPr kumimoji="1" lang="zh-CN" altLang="en-US" dirty="0"/>
              <a:t>（动画）同样，文件系统需要在</a:t>
            </a:r>
            <a:r>
              <a:rPr kumimoji="1" lang="en-US" altLang="zh-CN" dirty="0"/>
              <a:t>microkernel</a:t>
            </a:r>
            <a:r>
              <a:rPr kumimoji="1" lang="zh-CN" altLang="en-US" dirty="0"/>
              <a:t>的帮助下调用磁盘驱动。</a:t>
            </a:r>
            <a:endParaRPr kumimoji="1" lang="en-US" altLang="zh-CN" dirty="0"/>
          </a:p>
          <a:p>
            <a:r>
              <a:rPr kumimoji="1" lang="zh-CN" altLang="en-US" dirty="0"/>
              <a:t>（动画）最后，磁盘驱动真正的操作磁盘。</a:t>
            </a:r>
            <a:endParaRPr kumimoji="1" lang="en-US" altLang="zh-CN" dirty="0"/>
          </a:p>
          <a:p>
            <a:r>
              <a:rPr kumimoji="1" lang="zh-CN" altLang="en-US" dirty="0"/>
              <a:t> （三次点击）操作完成后，依次返回。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914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再从开发者视角来说，微内核操作系统可配置性更好一些，能够灵活地根据实际平台需要配置合适的用户态服务，去除不必要的服务。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在系统设计与开发方面，微内核的架构决定了不同组件之间的接口必须定义清晰、简单，因为组件间交互都需要微内核统一参与。</a:t>
            </a:r>
            <a:endParaRPr kumimoji="1" lang="en-US" altLang="zh-CN" dirty="0"/>
          </a:p>
          <a:p>
            <a:r>
              <a:rPr kumimoji="1" lang="zh-CN" altLang="en-US" dirty="0"/>
              <a:t>不同组件运行在独立地址空间中，不能直接互相访问，只能通过预定接口。从而使得整个系统彻底模块化，解耦化，提高了可维护性。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353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公认最早出现的微内核是上世纪</a:t>
            </a:r>
            <a:r>
              <a:rPr kumimoji="1" lang="en-US" altLang="zh-CN" dirty="0"/>
              <a:t>80</a:t>
            </a:r>
            <a:r>
              <a:rPr kumimoji="1" lang="zh-CN" altLang="en-US" dirty="0"/>
              <a:t>年代中期在美国卡耐基梅隆大学开发的</a:t>
            </a:r>
            <a:r>
              <a:rPr kumimoji="1" lang="en-US" altLang="zh-CN" dirty="0"/>
              <a:t>Mach</a:t>
            </a:r>
            <a:r>
              <a:rPr kumimoji="1" lang="zh-CN" altLang="en-US" dirty="0"/>
              <a:t>内核。</a:t>
            </a:r>
            <a:endParaRPr kumimoji="1" lang="en-US" altLang="zh-CN" dirty="0"/>
          </a:p>
          <a:p>
            <a:r>
              <a:rPr kumimoji="1" lang="zh-CN" altLang="en-US" dirty="0"/>
              <a:t>当时</a:t>
            </a:r>
            <a:r>
              <a:rPr kumimoji="1" lang="en-US" altLang="zh-CN" dirty="0"/>
              <a:t>Mach</a:t>
            </a:r>
            <a:r>
              <a:rPr kumimoji="1" lang="zh-CN" altLang="en-US" dirty="0"/>
              <a:t>的三位主要开发者，后来一位应该是做了微软总裁，另一位做了苹果</a:t>
            </a:r>
            <a:r>
              <a:rPr kumimoji="1" lang="en-US" altLang="zh-CN" dirty="0"/>
              <a:t>CTO</a:t>
            </a:r>
            <a:r>
              <a:rPr kumimoji="1" lang="zh-CN" altLang="en-US" dirty="0"/>
              <a:t>，还有一位去华盛顿大学做教授去了。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Mach</a:t>
            </a:r>
            <a:r>
              <a:rPr kumimoji="1" lang="zh-CN" altLang="en-US" dirty="0"/>
              <a:t>也影响了那个时代的一些操作系统，</a:t>
            </a:r>
            <a:endParaRPr kumimoji="1" lang="en-US" altLang="zh-CN" dirty="0"/>
          </a:p>
          <a:p>
            <a:r>
              <a:rPr kumimoji="1" lang="zh-CN" altLang="en-US" dirty="0"/>
              <a:t>比如</a:t>
            </a:r>
            <a:r>
              <a:rPr kumimoji="1" lang="en-US" altLang="zh-CN" dirty="0"/>
              <a:t>IBM</a:t>
            </a:r>
            <a:r>
              <a:rPr kumimoji="1" lang="zh-CN" altLang="en-US" dirty="0"/>
              <a:t>在其基础上开发</a:t>
            </a:r>
            <a:r>
              <a:rPr kumimoji="1" lang="en-US" altLang="zh-CN" dirty="0"/>
              <a:t>...</a:t>
            </a:r>
          </a:p>
          <a:p>
            <a:r>
              <a:rPr kumimoji="1" lang="en-US" altLang="zh-CN" dirty="0"/>
              <a:t>Mach</a:t>
            </a:r>
            <a:r>
              <a:rPr kumimoji="1" lang="zh-CN" altLang="en-US" dirty="0"/>
              <a:t>后来演化了</a:t>
            </a:r>
            <a:r>
              <a:rPr kumimoji="1" lang="en-US" altLang="zh-CN" dirty="0"/>
              <a:t>Next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就是最早</a:t>
            </a:r>
            <a:r>
              <a:rPr kumimoji="1" lang="en-US" altLang="zh-CN" dirty="0"/>
              <a:t>Mac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X</a:t>
            </a:r>
            <a:r>
              <a:rPr kumimoji="1" lang="zh-CN" altLang="en-US" dirty="0"/>
              <a:t>的前身。</a:t>
            </a:r>
            <a:endParaRPr kumimoji="1" lang="en-US" altLang="zh-CN" dirty="0"/>
          </a:p>
          <a:p>
            <a:r>
              <a:rPr kumimoji="1" lang="zh-CN" altLang="en-US" dirty="0"/>
              <a:t>不过</a:t>
            </a:r>
            <a:r>
              <a:rPr kumimoji="1" lang="en-US" altLang="zh-CN" dirty="0"/>
              <a:t>MacOS</a:t>
            </a:r>
            <a:r>
              <a:rPr kumimoji="1" lang="zh-CN" altLang="en-US" dirty="0"/>
              <a:t>后来出于性能考虑等原因又慢慢把更多的东西放回到内核态，可能更趋向于混合架构。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42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当时</a:t>
            </a:r>
            <a:r>
              <a:rPr kumimoji="1" lang="en-US" altLang="zh-CN" dirty="0"/>
              <a:t>IBM workplace </a:t>
            </a:r>
            <a:r>
              <a:rPr kumimoji="1" lang="en-US" altLang="zh-CN" dirty="0" err="1"/>
              <a:t>os</a:t>
            </a:r>
            <a:r>
              <a:rPr kumimoji="1" lang="zh-CN" altLang="en-US" dirty="0"/>
              <a:t>的设计目标很宏大，希望开发出一个</a:t>
            </a:r>
            <a:r>
              <a:rPr kumimoji="1" lang="en-US" altLang="zh-CN" dirty="0"/>
              <a:t>one-fit-all</a:t>
            </a:r>
            <a:r>
              <a:rPr kumimoji="1" lang="zh-CN" altLang="en-US" dirty="0"/>
              <a:t>的超级通用操作系统。</a:t>
            </a:r>
            <a:endParaRPr kumimoji="1" lang="en-US" altLang="zh-CN" dirty="0"/>
          </a:p>
          <a:p>
            <a:r>
              <a:rPr kumimoji="1" lang="zh-CN" altLang="en-US" dirty="0"/>
              <a:t>下层</a:t>
            </a:r>
            <a:r>
              <a:rPr kumimoji="1" lang="en-US" altLang="zh-CN" dirty="0"/>
              <a:t>Mach</a:t>
            </a:r>
            <a:r>
              <a:rPr kumimoji="1" lang="zh-CN" altLang="en-US" dirty="0"/>
              <a:t>微内核需要能够在各种不同</a:t>
            </a:r>
            <a:r>
              <a:rPr kumimoji="1" lang="en-US" altLang="zh-CN" dirty="0"/>
              <a:t>CPU</a:t>
            </a:r>
            <a:r>
              <a:rPr kumimoji="1" lang="zh-CN" altLang="en-US" dirty="0"/>
              <a:t>上运行，上层希望通过称为</a:t>
            </a:r>
            <a:r>
              <a:rPr kumimoji="1" lang="en-US" altLang="zh-CN" dirty="0"/>
              <a:t>personality</a:t>
            </a:r>
            <a:r>
              <a:rPr kumimoji="1" lang="zh-CN" altLang="en-US" dirty="0"/>
              <a:t>的系统服务做到应用程序跨平台，</a:t>
            </a:r>
            <a:endParaRPr kumimoji="1" lang="en-US" altLang="zh-CN" dirty="0"/>
          </a:p>
          <a:p>
            <a:r>
              <a:rPr kumimoji="1" lang="zh-CN" altLang="en-US" dirty="0"/>
              <a:t>即针对任何操作系统开发编译的应用程序都能够运行。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152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当然</a:t>
            </a:r>
            <a:r>
              <a:rPr kumimoji="1" lang="en-US" altLang="zh-CN" dirty="0"/>
              <a:t>IBM</a:t>
            </a:r>
            <a:r>
              <a:rPr kumimoji="1" lang="zh-CN" altLang="en-US" dirty="0"/>
              <a:t>这个尝试没有成功，不然的话后来也不会出现</a:t>
            </a:r>
            <a:r>
              <a:rPr kumimoji="1" lang="en-US" altLang="zh-CN" dirty="0"/>
              <a:t>VMWARE</a:t>
            </a:r>
            <a:r>
              <a:rPr kumimoji="1" lang="zh-CN" altLang="en-US" dirty="0"/>
              <a:t>等虚拟化软件了。</a:t>
            </a:r>
            <a:endParaRPr kumimoji="1" lang="en-US" altLang="zh-CN" dirty="0"/>
          </a:p>
          <a:p>
            <a:r>
              <a:rPr kumimoji="1" lang="zh-CN" altLang="en-US" dirty="0"/>
              <a:t>不过从</a:t>
            </a:r>
            <a:r>
              <a:rPr kumimoji="1" lang="en-US" altLang="zh-CN" dirty="0"/>
              <a:t>IBM</a:t>
            </a:r>
            <a:r>
              <a:rPr kumimoji="1" lang="zh-CN" altLang="en-US" dirty="0"/>
              <a:t>这次尝试中，研究者和开发者也得到了一些经验，就是</a:t>
            </a:r>
            <a:r>
              <a:rPr kumimoji="1" lang="en-US" altLang="zh-CN" dirty="0"/>
              <a:t>microkernel</a:t>
            </a:r>
            <a:r>
              <a:rPr kumimoji="1" lang="zh-CN" altLang="en-US" dirty="0"/>
              <a:t>本身设计思想是可行的，</a:t>
            </a:r>
            <a:endParaRPr kumimoji="1" lang="en-US" altLang="zh-CN" dirty="0"/>
          </a:p>
          <a:p>
            <a:r>
              <a:rPr kumimoji="1" lang="zh-CN" altLang="en-US" dirty="0"/>
              <a:t>能够在多种物理硬件上运行，体积小，具有很强的定制化能力，能够适用到嵌入式系统、实时系统等不同的场景。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不过像兼容多种操作系统应用这种系统服务的工程挑战很大，难以成功实现。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170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随着操作系统不断发展，宏内核与微内核之间的比较也在发生变化。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一个明显的变化是：宏内核在定制化和维护性方面做得越来越好。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比如如果大家编译过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linux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，就知道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linux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可以通过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menuconfig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去选择需要编译的模块。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另外，如果看过一些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Linux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代码的话，也可以发现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linux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一个组件的函数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变量，默认是不能被其它模块使用的，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需要模块开发人员显示地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export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对外接口，从而使得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linux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更加模块化。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因此，在定制化和模块化方面，微内核的实际上优势不再明显。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不过，在鲁棒性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Robustness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，微内核的架构依然具有显著优势，代码量小，可能存在的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bug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就少；模块间隔离强，所以安全性和容错性依然比宏内核好。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>
                <a:effectLst/>
              </a:rPr>
              <a:t>但是在性能方面，宏内核占据优势。（翻页）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124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以系统调用为例，宏内核上的一次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只需要一次进入内核态，和一次返回用户态。</a:t>
            </a:r>
            <a:endParaRPr kumimoji="1" lang="en-US" altLang="zh-CN" dirty="0"/>
          </a:p>
          <a:p>
            <a:r>
              <a:rPr kumimoji="1" lang="zh-CN" altLang="en-US" dirty="0"/>
              <a:t>而微内核上，应用程序把控制流切到内核态，接着微内核负责切换地址空间，并且把系统调用转发给负责处理的服务模块，服务模块处理完后，又需要把结果通过一样的方式传回给应用程序。整个过程涉及到至少</a:t>
            </a:r>
            <a:r>
              <a:rPr kumimoji="1" lang="en-US" altLang="zh-CN" dirty="0"/>
              <a:t>4</a:t>
            </a:r>
            <a:r>
              <a:rPr kumimoji="1" lang="zh-CN" altLang="en-US" dirty="0"/>
              <a:t>次进出内核、以及两次地址空间的切换。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3050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除了系统调用开销变大，微内核模块间调用的开销更大。</a:t>
            </a:r>
            <a:endParaRPr kumimoji="1" lang="en-US" altLang="zh-CN" dirty="0"/>
          </a:p>
          <a:p>
            <a:r>
              <a:rPr kumimoji="1" lang="zh-CN" altLang="en-US" dirty="0"/>
              <a:t>在宏内核中，由于各个模块在同一个地址空间，模块间调用即为普通函数调用。</a:t>
            </a:r>
            <a:endParaRPr kumimoji="1" lang="en-US" altLang="zh-CN" dirty="0"/>
          </a:p>
          <a:p>
            <a:r>
              <a:rPr kumimoji="1" lang="zh-CN" altLang="en-US" dirty="0"/>
              <a:t>然而，在微内核中，各个模块不仅运行在用户态，而且运行在不同地址空间，模块间调用需要</a:t>
            </a:r>
            <a:r>
              <a:rPr kumimoji="1" lang="en-US" altLang="zh-CN" dirty="0"/>
              <a:t>4</a:t>
            </a:r>
            <a:r>
              <a:rPr kumimoji="1" lang="zh-CN" altLang="en-US" dirty="0"/>
              <a:t>次进出内核和</a:t>
            </a:r>
            <a:r>
              <a:rPr kumimoji="1" lang="en-US" altLang="zh-CN" dirty="0"/>
              <a:t>2</a:t>
            </a:r>
            <a:r>
              <a:rPr kumimoji="1" lang="zh-CN" altLang="en-US" dirty="0"/>
              <a:t>次地址空间切换。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lang="zh-CN" altLang="en-US" dirty="0">
                <a:effectLst/>
              </a:rPr>
              <a:t>当然，微内核数十年的发展中有很多努力都用在提高性能方面，尤其是这种通信性能，之后介绍微内核具体设计的过程中，我们也会提到一些优化。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980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现在我们应该知道，微内核把大部分系统服务都放到用户态，从而保证自身体积很小。</a:t>
            </a:r>
            <a:endParaRPr kumimoji="1" lang="en-US" altLang="zh-CN" dirty="0"/>
          </a:p>
          <a:p>
            <a:r>
              <a:rPr kumimoji="1" lang="zh-CN" altLang="en-US" dirty="0"/>
              <a:t>那么微内核里面到底有些什么呢？这将是接下来这个部分的主要内容。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244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L4</a:t>
            </a:r>
            <a:r>
              <a:rPr kumimoji="1" lang="zh-CN" altLang="en-US" dirty="0"/>
              <a:t>是演化发展非常好的微内核，</a:t>
            </a:r>
            <a:r>
              <a:rPr kumimoji="1" lang="en-US" altLang="zh-CN" dirty="0"/>
              <a:t>L4</a:t>
            </a:r>
            <a:r>
              <a:rPr kumimoji="1" lang="zh-CN" altLang="en-US" dirty="0"/>
              <a:t>系列微内核也是极具有代表性的。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L4</a:t>
            </a:r>
            <a:r>
              <a:rPr kumimoji="1" lang="zh-CN" altLang="en-US" dirty="0"/>
              <a:t>开源社区两大分支</a:t>
            </a:r>
            <a:endParaRPr kumimoji="1" lang="en-US" altLang="zh-CN" dirty="0"/>
          </a:p>
          <a:p>
            <a:r>
              <a:rPr kumimoji="1" lang="zh-CN" altLang="en-US" dirty="0"/>
              <a:t>一个是：澳大利亚 </a:t>
            </a:r>
            <a:r>
              <a:rPr kumimoji="1" lang="en-US" altLang="zh-CN" dirty="0"/>
              <a:t>data61</a:t>
            </a:r>
            <a:r>
              <a:rPr kumimoji="1" lang="zh-CN" altLang="en-US" dirty="0"/>
              <a:t>实验室 并且成功发布世界上第一个经过形式化验证操作系统内核</a:t>
            </a:r>
            <a:r>
              <a:rPr kumimoji="1" lang="en-US" altLang="zh-CN" dirty="0"/>
              <a:t>seL4</a:t>
            </a:r>
            <a:r>
              <a:rPr kumimoji="1" lang="zh-CN" altLang="en-US" dirty="0"/>
              <a:t> （右上角）</a:t>
            </a:r>
            <a:endParaRPr kumimoji="1" lang="en-US" altLang="zh-CN" dirty="0"/>
          </a:p>
          <a:p>
            <a:r>
              <a:rPr kumimoji="1" lang="zh-CN" altLang="en-US" dirty="0"/>
              <a:t>另一个是：欧洲 德累斯顿大学 </a:t>
            </a:r>
            <a:r>
              <a:rPr kumimoji="1" lang="en-US" altLang="zh-CN" dirty="0"/>
              <a:t>Fiasco</a:t>
            </a:r>
            <a:r>
              <a:rPr kumimoji="1" lang="zh-CN" altLang="en-US" dirty="0"/>
              <a:t>，就是他们曾经给德国总理</a:t>
            </a:r>
            <a:r>
              <a:rPr kumimoji="1" lang="en-US" altLang="zh-CN" dirty="0"/>
              <a:t>…</a:t>
            </a:r>
            <a:r>
              <a:rPr kumimoji="1" lang="zh-CN" altLang="en-US" dirty="0"/>
              <a:t>（左下角）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550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L4</a:t>
            </a:r>
            <a:r>
              <a:rPr kumimoji="1" lang="zh-CN" altLang="en-US" dirty="0"/>
              <a:t>的鼻祖李德克说：</a:t>
            </a:r>
            <a:r>
              <a:rPr kumimoji="1" lang="en-US" altLang="zh-CN" dirty="0"/>
              <a:t>xxx</a:t>
            </a:r>
          </a:p>
          <a:p>
            <a:r>
              <a:rPr kumimoji="1" lang="zh-CN" altLang="en-US" dirty="0"/>
              <a:t>就是说：微内核本身只提供必要的机制，而没有</a:t>
            </a:r>
            <a:r>
              <a:rPr kumimoji="1" lang="en-US" altLang="zh-CN" dirty="0"/>
              <a:t>policy</a:t>
            </a:r>
            <a:r>
              <a:rPr kumimoji="1" lang="zh-CN" altLang="en-US" dirty="0"/>
              <a:t>。比如</a:t>
            </a:r>
            <a:r>
              <a:rPr kumimoji="1" lang="en-US" altLang="zh-CN" dirty="0"/>
              <a:t>xxx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（动画）这还是很抽象，那到底什么是必要的呢？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lang="en-US" altLang="zh-CN" dirty="0"/>
              <a:t>Functionality is only integrated in the kernel if it cannot be implemented securely at user level or doing so would significantly decrease performance. </a:t>
            </a:r>
            <a:r>
              <a:rPr lang="en-US" altLang="zh-CN" dirty="0" err="1"/>
              <a:t>Protectiondomain</a:t>
            </a:r>
            <a:r>
              <a:rPr lang="en-US" altLang="zh-CN" dirty="0"/>
              <a:t> construction is a kernel service on the grounds of security, whereas scheduling is included because no </a:t>
            </a:r>
            <a:r>
              <a:rPr lang="en-US" altLang="zh-CN" dirty="0" err="1"/>
              <a:t>userlevel</a:t>
            </a:r>
            <a:r>
              <a:rPr lang="en-US" altLang="zh-CN" dirty="0"/>
              <a:t> scheduler has yet met reasonable performance goals.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7440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我们以</a:t>
            </a:r>
            <a:r>
              <a:rPr kumimoji="1" lang="en-US" altLang="zh-CN" dirty="0"/>
              <a:t>L4</a:t>
            </a:r>
            <a:r>
              <a:rPr kumimoji="1" lang="zh-CN" altLang="en-US" dirty="0"/>
              <a:t>家族的</a:t>
            </a:r>
            <a:r>
              <a:rPr kumimoji="1" lang="en-US" altLang="zh-CN" dirty="0"/>
              <a:t>Fiasco</a:t>
            </a:r>
            <a:r>
              <a:rPr kumimoji="1" lang="zh-CN" altLang="en-US" dirty="0"/>
              <a:t>作为</a:t>
            </a:r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Fiasco</a:t>
            </a:r>
            <a:r>
              <a:rPr kumimoji="1" lang="zh-CN" altLang="en-US" dirty="0"/>
              <a:t>的一个重要设计理念是“</a:t>
            </a:r>
            <a:r>
              <a:rPr kumimoji="1" lang="en-US" altLang="zh-CN" dirty="0" err="1"/>
              <a:t>Everyting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...</a:t>
            </a:r>
            <a:r>
              <a:rPr kumimoji="1" lang="zh-CN" altLang="en-US" dirty="0"/>
              <a:t>”</a:t>
            </a:r>
            <a:endParaRPr kumimoji="1" lang="en-US" altLang="zh-CN" dirty="0"/>
          </a:p>
          <a:p>
            <a:r>
              <a:rPr kumimoji="1" lang="zh-CN" altLang="en-US" dirty="0"/>
              <a:t>其实就是提供了统一抽象， 和</a:t>
            </a:r>
            <a:r>
              <a:rPr kumimoji="1" lang="en-US" altLang="zh-CN" dirty="0"/>
              <a:t>Unix</a:t>
            </a:r>
            <a:r>
              <a:rPr kumimoji="1" lang="zh-CN" altLang="en-US" dirty="0"/>
              <a:t>里说“</a:t>
            </a:r>
            <a:r>
              <a:rPr kumimoji="1" lang="en-US" altLang="zh-CN" dirty="0"/>
              <a:t>everything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fd</a:t>
            </a:r>
            <a:r>
              <a:rPr kumimoji="1" lang="zh-CN" altLang="en-US" dirty="0"/>
              <a:t>”有点像。</a:t>
            </a:r>
            <a:endParaRPr kumimoji="1" lang="en-US" altLang="zh-CN" dirty="0"/>
          </a:p>
          <a:p>
            <a:r>
              <a:rPr kumimoji="1" lang="zh-CN" altLang="en-US" dirty="0"/>
              <a:t>在内核中，主要只有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，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，</a:t>
            </a:r>
            <a:r>
              <a:rPr kumimoji="1" lang="en-US" altLang="zh-CN" dirty="0"/>
              <a:t>IPC gate, IRQ</a:t>
            </a:r>
            <a:r>
              <a:rPr kumimoji="1" lang="zh-CN" altLang="en-US" dirty="0"/>
              <a:t>四种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。只提供一个系统调用</a:t>
            </a:r>
            <a:r>
              <a:rPr kumimoji="1" lang="en-US" altLang="zh-CN" dirty="0" err="1"/>
              <a:t>invoke_object</a:t>
            </a:r>
            <a:r>
              <a:rPr kumimoji="1" lang="en-US" altLang="zh-CN" dirty="0"/>
              <a:t>()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Task</a:t>
            </a:r>
            <a:r>
              <a:rPr kumimoji="1" lang="zh-CN" altLang="en-US" dirty="0"/>
              <a:t>：</a:t>
            </a:r>
            <a:r>
              <a:rPr kumimoji="1" lang="en-US" altLang="zh-CN" dirty="0"/>
              <a:t>process</a:t>
            </a:r>
            <a:r>
              <a:rPr kumimoji="1" lang="zh-CN" altLang="en-US" dirty="0"/>
              <a:t>，</a:t>
            </a:r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</a:p>
          <a:p>
            <a:r>
              <a:rPr kumimoji="1" lang="en-US" altLang="zh-CN" dirty="0"/>
              <a:t>Thread</a:t>
            </a:r>
            <a:r>
              <a:rPr kumimoji="1" lang="zh-CN" altLang="en-US" dirty="0"/>
              <a:t>：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，多个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可以属于同一个</a:t>
            </a:r>
            <a:r>
              <a:rPr kumimoji="1" lang="en-US" altLang="zh-CN" dirty="0"/>
              <a:t>task</a:t>
            </a:r>
          </a:p>
          <a:p>
            <a:r>
              <a:rPr kumimoji="1" lang="en-US" altLang="zh-CN" dirty="0"/>
              <a:t>IRQ</a:t>
            </a:r>
            <a:r>
              <a:rPr kumimoji="1" lang="zh-CN" altLang="en-US" dirty="0"/>
              <a:t>：用于如设备中断这样的异步事件通知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：用于实现用户态进程之间通信 </a:t>
            </a:r>
            <a:r>
              <a:rPr kumimoji="1" lang="en-US" altLang="zh-CN" dirty="0"/>
              <a:t>(</a:t>
            </a:r>
            <a:r>
              <a:rPr kumimoji="1" lang="zh-CN" altLang="en-US"/>
              <a:t>翻页）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https://</a:t>
            </a:r>
            <a:r>
              <a:rPr kumimoji="1" lang="en-US" altLang="zh-CN" dirty="0" err="1"/>
              <a:t>os.inf.tu-dresden.de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papers_ps</a:t>
            </a:r>
            <a:r>
              <a:rPr kumimoji="1" lang="en-US" altLang="zh-CN" dirty="0"/>
              <a:t>/lackorzynskiwarg09_iies09-taming-subsys.pdf</a:t>
            </a: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3462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不同于其它几种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提供的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，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并没有实现不同的</a:t>
            </a:r>
            <a:r>
              <a:rPr kumimoji="1" lang="en-US" altLang="zh-CN" dirty="0"/>
              <a:t>interface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比如对于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，相应的接口有</a:t>
            </a:r>
            <a:r>
              <a:rPr kumimoji="1" lang="en-US" altLang="zh-CN" dirty="0"/>
              <a:t>run</a:t>
            </a:r>
            <a:r>
              <a:rPr kumimoji="1" lang="zh-CN" altLang="en-US" dirty="0"/>
              <a:t>、</a:t>
            </a:r>
            <a:r>
              <a:rPr kumimoji="1" lang="en-US" altLang="zh-CN" dirty="0"/>
              <a:t>stop</a:t>
            </a:r>
            <a:r>
              <a:rPr kumimoji="1" lang="zh-CN" altLang="en-US" dirty="0"/>
              <a:t>等。而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仅用于通信，或者说让进程</a:t>
            </a:r>
            <a:r>
              <a:rPr kumimoji="1" lang="en-US" altLang="zh-CN" dirty="0"/>
              <a:t>A</a:t>
            </a:r>
            <a:r>
              <a:rPr kumimoji="1" lang="zh-CN" altLang="en-US" dirty="0"/>
              <a:t>的一个线程去唤醒进程</a:t>
            </a:r>
            <a:r>
              <a:rPr kumimoji="1" lang="en-US" altLang="zh-CN" dirty="0"/>
              <a:t>B</a:t>
            </a:r>
            <a:r>
              <a:rPr kumimoji="1" lang="zh-CN" altLang="en-US" dirty="0"/>
              <a:t>的一个线程。</a:t>
            </a:r>
            <a:endParaRPr kumimoji="1" lang="en-US" altLang="zh-CN" dirty="0"/>
          </a:p>
          <a:p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就是通信的进程需要拥有的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，发送者和接受者需要通过这个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进行发送和接受消息。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IPC gate</a:t>
            </a:r>
            <a:r>
              <a:rPr kumimoji="1" lang="zh-CN" altLang="en-US" dirty="0"/>
              <a:t>也是实现用户态服务的基础。如图所示：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IPC-Gate is always connected to a thread.</a:t>
            </a:r>
          </a:p>
          <a:p>
            <a:pPr marL="171450" indent="-171450">
              <a:buFontTx/>
              <a:buChar char="-"/>
            </a:pPr>
            <a:r>
              <a:rPr kumimoji="1" lang="en-US" altLang="zh-CN" dirty="0"/>
              <a:t>A thread invoking an IPC-Gate will send the message to the thread attached to the IPC-Gate.</a:t>
            </a:r>
          </a:p>
          <a:p>
            <a:pPr marL="171450" indent="-171450">
              <a:buFontTx/>
              <a:buChar char="-"/>
            </a:pPr>
            <a:endParaRPr kumimoji="1" lang="en-US" altLang="zh-CN" dirty="0"/>
          </a:p>
          <a:p>
            <a:pPr marL="171450" indent="-171450">
              <a:buFontTx/>
              <a:buChar char="-"/>
            </a:pP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7984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无论是系统服务，比如网络栈、文件系统等，还是说用户自己写的服务，比如说一个数据库，它们都是通过创建不同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的方式提供服务。</a:t>
            </a:r>
            <a:endParaRPr kumimoji="1" lang="en-US" altLang="zh-CN" dirty="0"/>
          </a:p>
          <a:p>
            <a:r>
              <a:rPr kumimoji="1" lang="zh-CN" altLang="en-US" dirty="0"/>
              <a:t>每个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绑定的服务线程以及这个线程将会执行的代码都是由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决定的，因此能够提供丰富的功能。</a:t>
            </a:r>
            <a:endParaRPr kumimoji="1" lang="en-US" altLang="zh-CN" dirty="0"/>
          </a:p>
          <a:p>
            <a:r>
              <a:rPr kumimoji="1" lang="zh-CN" altLang="en-US" dirty="0"/>
              <a:t>但是从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的角度来看，他并不在意这些</a:t>
            </a:r>
            <a:r>
              <a:rPr kumimoji="1" lang="en-US" altLang="zh-CN" dirty="0"/>
              <a:t>IPC-gate</a:t>
            </a:r>
            <a:r>
              <a:rPr kumimoji="1" lang="zh-CN" altLang="en-US" dirty="0"/>
              <a:t>之间有什么功能上的差异，只是负责完成相应的交互。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这里就体现了机制与策略的分离：</a:t>
            </a:r>
            <a:endParaRPr kumimoji="1" lang="en-US" altLang="zh-CN" dirty="0"/>
          </a:p>
          <a:p>
            <a:r>
              <a:rPr kumimoji="1" lang="zh-CN" altLang="en-US" dirty="0"/>
              <a:t>微内核仅仅负责提供创建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和</a:t>
            </a:r>
            <a:r>
              <a:rPr kumimoji="1" lang="en-US" altLang="zh-CN" dirty="0"/>
              <a:t>invoke</a:t>
            </a:r>
            <a:r>
              <a:rPr kumimoji="1" lang="zh-CN" altLang="en-US" dirty="0"/>
              <a:t> 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的机制，而用户态的服务利用这种简单的机制去实现不同的功能（即不同的策略）。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1961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刚刚说到</a:t>
            </a:r>
            <a:r>
              <a:rPr kumimoji="1" lang="en-US" altLang="zh-CN" dirty="0"/>
              <a:t>Fiasco</a:t>
            </a:r>
            <a:r>
              <a:rPr kumimoji="1" lang="zh-CN" altLang="en-US" dirty="0"/>
              <a:t>提供了一个系统调用，用来调用一个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（用户态服务对应的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也是一个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，也通过这个接口调用）。</a:t>
            </a:r>
            <a:endParaRPr kumimoji="1"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dirty="0"/>
              <a:t>不过，去调用一个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，我们还需要这个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的标识符，像电话号码、邮编、</a:t>
            </a:r>
            <a:r>
              <a:rPr kumimoji="1" lang="en-US" altLang="zh-CN" dirty="0"/>
              <a:t>IP</a:t>
            </a:r>
            <a:r>
              <a:rPr kumimoji="1" lang="zh-CN" altLang="en-US" dirty="0"/>
              <a:t>这样的标识符。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（点击）最简单直接的方法就是给每个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一个独有的</a:t>
            </a:r>
            <a:r>
              <a:rPr kumimoji="1" lang="en-US" altLang="zh-CN" dirty="0"/>
              <a:t>ID</a:t>
            </a:r>
            <a:r>
              <a:rPr kumimoji="1" lang="zh-CN" altLang="en-US" dirty="0"/>
              <a:t>，这样的话，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就可以通过把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ID</a:t>
            </a:r>
            <a:r>
              <a:rPr kumimoji="1" lang="zh-CN" altLang="en-US" dirty="0"/>
              <a:t>传给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的方式告诉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，他想调用谁。如果</a:t>
            </a:r>
            <a:r>
              <a:rPr kumimoji="1" lang="en-US" altLang="zh-CN" dirty="0"/>
              <a:t>ID</a:t>
            </a:r>
            <a:r>
              <a:rPr kumimoji="1" lang="zh-CN" altLang="en-US" dirty="0"/>
              <a:t>设错了，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返回不存在即可。但是这种方式其实存在不少问题，比如说用户可以通过暴力尝试的方式去猜测服务的</a:t>
            </a:r>
            <a:r>
              <a:rPr kumimoji="1" lang="en-US" altLang="zh-CN" dirty="0"/>
              <a:t>ID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比如某个服务没有把</a:t>
            </a:r>
            <a:r>
              <a:rPr kumimoji="1" lang="en-US" altLang="zh-CN" dirty="0"/>
              <a:t>ID</a:t>
            </a:r>
            <a:r>
              <a:rPr kumimoji="1" lang="zh-CN" altLang="en-US" dirty="0"/>
              <a:t>告诉某个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，因为它并不想让这个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调用，但是这个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可以强行猜测。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6988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使用全局</a:t>
            </a:r>
            <a:r>
              <a:rPr kumimoji="1" lang="en-US" altLang="zh-CN" dirty="0"/>
              <a:t>ID</a:t>
            </a:r>
            <a:r>
              <a:rPr kumimoji="1" lang="zh-CN" altLang="en-US" dirty="0"/>
              <a:t>一方面存在伪造等安全性问题，另一方面并不方便，比如编程者需要提前知道</a:t>
            </a:r>
            <a:r>
              <a:rPr kumimoji="1" lang="en-US" altLang="zh-CN" dirty="0"/>
              <a:t>ID</a:t>
            </a:r>
            <a:r>
              <a:rPr kumimoji="1" lang="zh-CN" altLang="en-US" dirty="0"/>
              <a:t>分布。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于是，微内核引入了一个重要抽象，叫做</a:t>
            </a:r>
            <a:r>
              <a:rPr kumimoji="1" lang="en-US" altLang="zh-CN" dirty="0"/>
              <a:t>capability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每一个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或者说进程，拥有一个独立的</a:t>
            </a:r>
            <a:r>
              <a:rPr kumimoji="1" lang="en-US" altLang="zh-CN" dirty="0"/>
              <a:t>cap</a:t>
            </a:r>
            <a:r>
              <a:rPr kumimoji="1" lang="zh-CN" altLang="en-US" dirty="0"/>
              <a:t>空间，</a:t>
            </a:r>
            <a:r>
              <a:rPr kumimoji="1" lang="en-US" altLang="zh-CN" b="1" dirty="0">
                <a:solidFill>
                  <a:srgbClr val="C00000"/>
                </a:solidFill>
              </a:rPr>
              <a:t>capability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space</a:t>
            </a:r>
            <a:r>
              <a:rPr kumimoji="1" lang="zh-CN" altLang="en-US" dirty="0"/>
              <a:t> 。</a:t>
            </a:r>
            <a:endParaRPr kumimoji="1" lang="en-US" altLang="zh-CN" dirty="0"/>
          </a:p>
          <a:p>
            <a:r>
              <a:rPr kumimoji="1" lang="zh-CN" altLang="en-US" dirty="0"/>
              <a:t>调用一个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，需要持有这个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的</a:t>
            </a:r>
            <a:r>
              <a:rPr kumimoji="1" lang="en-US" altLang="zh-CN" dirty="0"/>
              <a:t>capability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因此，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的命名空间变成</a:t>
            </a:r>
            <a:r>
              <a:rPr kumimoji="1" lang="en-US" altLang="zh-CN" dirty="0"/>
              <a:t>per-task</a:t>
            </a:r>
            <a:r>
              <a:rPr kumimoji="1" lang="zh-CN" altLang="en-US" dirty="0"/>
              <a:t>的了，一个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能够调用的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由它的拥有的</a:t>
            </a:r>
            <a:r>
              <a:rPr kumimoji="1" lang="en-US" altLang="zh-CN" dirty="0"/>
              <a:t>cap</a:t>
            </a:r>
            <a:r>
              <a:rPr kumimoji="1" lang="zh-CN" altLang="en-US" dirty="0"/>
              <a:t>决定。</a:t>
            </a:r>
            <a:endParaRPr kumimoji="1" lang="en-US" altLang="zh-CN" dirty="0"/>
          </a:p>
          <a:p>
            <a:r>
              <a:rPr kumimoji="1" lang="zh-CN" altLang="en-US" dirty="0"/>
              <a:t>两种来源：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创建者负责在初始的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中配置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对应的</a:t>
            </a:r>
            <a:r>
              <a:rPr kumimoji="1" lang="en-US" altLang="zh-CN" dirty="0"/>
              <a:t>cap</a:t>
            </a:r>
            <a:r>
              <a:rPr kumimoji="1" lang="zh-CN" altLang="en-US" dirty="0"/>
              <a:t>；运行时别的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给的。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025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每一个 </a:t>
            </a:r>
            <a:r>
              <a:rPr kumimoji="1" lang="en-US" altLang="zh-CN" dirty="0"/>
              <a:t>cap </a:t>
            </a:r>
            <a:r>
              <a:rPr kumimoji="1" lang="zh-CN" altLang="en-US" dirty="0"/>
              <a:t>对应 一个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，每个进程的</a:t>
            </a:r>
            <a:r>
              <a:rPr kumimoji="1" lang="en-US" altLang="zh-CN" dirty="0"/>
              <a:t>cap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由内核进行管理。</a:t>
            </a:r>
            <a:endParaRPr kumimoji="1" lang="en-US" altLang="zh-CN" dirty="0"/>
          </a:p>
          <a:p>
            <a:r>
              <a:rPr kumimoji="1" lang="zh-CN" altLang="en-US" dirty="0"/>
              <a:t>三句话：知道映射关系；维护</a:t>
            </a:r>
            <a:r>
              <a:rPr kumimoji="1" lang="en-US" altLang="zh-CN" dirty="0"/>
              <a:t>cap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r>
              <a:rPr kumimoji="1" lang="zh-CN" altLang="en-US" dirty="0"/>
              <a:t>；在用户态看来</a:t>
            </a:r>
            <a:r>
              <a:rPr kumimoji="1" lang="en-US" altLang="zh-CN" dirty="0"/>
              <a:t>cap</a:t>
            </a:r>
            <a:r>
              <a:rPr kumimoji="1" lang="zh-CN" altLang="en-US" dirty="0"/>
              <a:t>就是一个</a:t>
            </a:r>
            <a:r>
              <a:rPr kumimoji="1" lang="en-US" altLang="zh-CN" dirty="0"/>
              <a:t>integer</a:t>
            </a:r>
            <a:r>
              <a:rPr kumimoji="1" lang="zh-CN" altLang="en-US" dirty="0"/>
              <a:t>，实际上对应着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r>
              <a:rPr kumimoji="1" lang="zh-CN" altLang="en-US" dirty="0"/>
              <a:t>的索引。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如图所示：蓝色数组就是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进程的</a:t>
            </a:r>
            <a:r>
              <a:rPr kumimoji="1" lang="en-US" altLang="zh-CN" dirty="0"/>
              <a:t>cap</a:t>
            </a:r>
            <a:r>
              <a:rPr kumimoji="1" lang="zh-CN" altLang="en-US" dirty="0"/>
              <a:t>表，用户进程使用</a:t>
            </a:r>
            <a:r>
              <a:rPr kumimoji="1" lang="en-US" altLang="zh-CN" dirty="0"/>
              <a:t>cap</a:t>
            </a:r>
            <a:r>
              <a:rPr kumimoji="1" lang="zh-CN" altLang="en-US" dirty="0"/>
              <a:t> 号 （也就是</a:t>
            </a:r>
            <a:r>
              <a:rPr kumimoji="1" lang="en-US" altLang="zh-CN" dirty="0"/>
              <a:t>cap</a:t>
            </a:r>
            <a:r>
              <a:rPr kumimoji="1" lang="zh-CN" altLang="en-US" dirty="0"/>
              <a:t>表的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）调用相应的</a:t>
            </a:r>
            <a:r>
              <a:rPr kumimoji="1" lang="en-US" altLang="zh-CN" dirty="0" err="1"/>
              <a:t>obejct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在这里，</a:t>
            </a:r>
            <a:r>
              <a:rPr kumimoji="1" lang="en-US" altLang="zh-CN" dirty="0"/>
              <a:t>cap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对应的就是 </a:t>
            </a:r>
            <a:r>
              <a:rPr kumimoji="1" lang="en-US" altLang="zh-CN" dirty="0"/>
              <a:t>cap</a:t>
            </a:r>
            <a:r>
              <a:rPr kumimoji="1" lang="zh-CN" altLang="en-US" dirty="0"/>
              <a:t> 表第三项，该项指向的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是一个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，于是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就会帮助调用这个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obeject</a:t>
            </a:r>
            <a:r>
              <a:rPr kumimoji="1" lang="zh-CN" altLang="en-US" dirty="0"/>
              <a:t>对应的</a:t>
            </a:r>
            <a:r>
              <a:rPr kumimoji="1" lang="en-US" altLang="zh-CN" dirty="0"/>
              <a:t>service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 err="1"/>
              <a:t>Fd</a:t>
            </a:r>
            <a:r>
              <a:rPr kumimoji="1" lang="en-US" altLang="zh-CN" dirty="0"/>
              <a:t> -&gt; cap; </a:t>
            </a:r>
            <a:r>
              <a:rPr kumimoji="1" lang="en-US" altLang="zh-CN" dirty="0" err="1"/>
              <a:t>Fd</a:t>
            </a:r>
            <a:r>
              <a:rPr kumimoji="1" lang="en-US" altLang="zh-CN" dirty="0"/>
              <a:t> table -&gt; cap table; </a:t>
            </a:r>
            <a:r>
              <a:rPr kumimoji="1" lang="en-US" altLang="zh-CN" dirty="0" err="1"/>
              <a:t>fd</a:t>
            </a:r>
            <a:r>
              <a:rPr kumimoji="1" lang="en-US" altLang="zh-CN" dirty="0"/>
              <a:t>-&gt;file, cap-&gt;object.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4903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有了</a:t>
            </a:r>
            <a:r>
              <a:rPr kumimoji="1" lang="en-US" altLang="zh-CN" dirty="0"/>
              <a:t>cap</a:t>
            </a:r>
            <a:r>
              <a:rPr kumimoji="1" lang="zh-CN" altLang="en-US" dirty="0"/>
              <a:t>抽象之后，相当于每个进程都用自己本地的名字，然后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会通过</a:t>
            </a:r>
            <a:r>
              <a:rPr kumimoji="1" lang="en-US" altLang="zh-CN" dirty="0"/>
              <a:t>cap</a:t>
            </a:r>
            <a:r>
              <a:rPr kumimoji="1" lang="zh-CN" altLang="en-US" dirty="0"/>
              <a:t>表将本地名字和真正的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联系起来。再通过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就独立的进程联系起来。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6653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到这里我们回想一下刚刚介绍的内容。应该有一个宏观的印象：</a:t>
            </a:r>
            <a:endParaRPr kumimoji="1" lang="en-US" altLang="zh-CN" dirty="0"/>
          </a:p>
          <a:p>
            <a:r>
              <a:rPr kumimoji="1" lang="zh-CN" altLang="en-US" dirty="0"/>
              <a:t>首先微内核中几种重要的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抽象，用户态通过</a:t>
            </a:r>
            <a:r>
              <a:rPr kumimoji="1" lang="en-US" altLang="zh-CN" dirty="0"/>
              <a:t>capability</a:t>
            </a:r>
            <a:r>
              <a:rPr kumimoji="1" lang="zh-CN" altLang="en-US" dirty="0"/>
              <a:t>对内核态的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进行访问和操作。</a:t>
            </a:r>
            <a:endParaRPr kumimoji="1" lang="en-US" altLang="zh-CN" dirty="0"/>
          </a:p>
          <a:p>
            <a:r>
              <a:rPr kumimoji="1" lang="zh-CN" altLang="en-US" dirty="0"/>
              <a:t>有一种特殊的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称为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，用于实现用户态不同进程间的通信。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下面我们将了解一下相关的设计和实现细节。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4284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我们之前说到微内核只保留了很少的几种抽象，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是其中之一，线程运行在某一个地址空间中，可以与其它线程通过</a:t>
            </a:r>
            <a:r>
              <a:rPr kumimoji="1" lang="en-US" altLang="zh-CN" dirty="0"/>
              <a:t>IPC</a:t>
            </a:r>
            <a:r>
              <a:rPr kumimoji="1" lang="zh-CN" altLang="en-US" dirty="0"/>
              <a:t>进行通信。</a:t>
            </a:r>
            <a:endParaRPr kumimoji="1" lang="en-US" altLang="zh-CN" dirty="0"/>
          </a:p>
          <a:p>
            <a:r>
              <a:rPr kumimoji="1" lang="zh-CN" altLang="en-US" dirty="0"/>
              <a:t>微内核依然保留了调度器，负责线程调度。原因是没有办法再用户态高效地实现一个系统级别调度器。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1305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L4</a:t>
            </a:r>
            <a:r>
              <a:rPr kumimoji="1" lang="zh-CN" altLang="en-US" dirty="0"/>
              <a:t>微内核中的线程有两个重要上下文。</a:t>
            </a:r>
            <a:endParaRPr kumimoji="1" lang="en-US" altLang="zh-CN" dirty="0"/>
          </a:p>
          <a:p>
            <a:r>
              <a:rPr kumimoji="1" lang="zh-CN" altLang="en-US" dirty="0"/>
              <a:t>一个是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Cxt</a:t>
            </a:r>
            <a:r>
              <a:rPr kumimoji="1" lang="zh-CN" altLang="en-US" dirty="0"/>
              <a:t>，里面存储了在</a:t>
            </a:r>
            <a:r>
              <a:rPr kumimoji="1" lang="en-US" altLang="zh-CN" dirty="0"/>
              <a:t>CPU</a:t>
            </a:r>
            <a:r>
              <a:rPr kumimoji="1" lang="zh-CN" altLang="en-US" dirty="0"/>
              <a:t>上执行相关的数据：比如</a:t>
            </a:r>
            <a:r>
              <a:rPr kumimoji="1" lang="en-US" altLang="zh-CN" dirty="0"/>
              <a:t>register</a:t>
            </a:r>
            <a:r>
              <a:rPr kumimoji="1" lang="zh-CN" altLang="en-US" dirty="0"/>
              <a:t>，</a:t>
            </a:r>
            <a:r>
              <a:rPr kumimoji="1" lang="en-US" altLang="zh-CN" dirty="0"/>
              <a:t>FPU</a:t>
            </a:r>
            <a:r>
              <a:rPr kumimoji="1" lang="zh-CN" altLang="en-US" dirty="0"/>
              <a:t>， </a:t>
            </a:r>
            <a:r>
              <a:rPr kumimoji="1" lang="en-US" altLang="zh-CN" dirty="0"/>
              <a:t>CR3</a:t>
            </a:r>
            <a:r>
              <a:rPr kumimoji="1" lang="zh-CN" altLang="en-US" dirty="0"/>
              <a:t>，还有一个存放</a:t>
            </a:r>
            <a:r>
              <a:rPr kumimoji="1" lang="en-US" altLang="zh-CN" dirty="0"/>
              <a:t>IPC</a:t>
            </a:r>
            <a:r>
              <a:rPr kumimoji="1" lang="zh-CN" altLang="en-US" dirty="0"/>
              <a:t>消息的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continuation</a:t>
            </a:r>
            <a:r>
              <a:rPr kumimoji="1" lang="zh-CN" altLang="en-US" dirty="0"/>
              <a:t>稍后介绍。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另一个是</a:t>
            </a:r>
            <a:r>
              <a:rPr kumimoji="1" lang="en-US" altLang="zh-CN" dirty="0"/>
              <a:t>Sched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cxt</a:t>
            </a:r>
            <a:r>
              <a:rPr kumimoji="1" lang="zh-CN" altLang="en-US" dirty="0"/>
              <a:t>， 里面存储了和调度相关的数据，</a:t>
            </a:r>
            <a:endParaRPr kumimoji="1" lang="en-US" altLang="zh-CN" dirty="0"/>
          </a:p>
          <a:p>
            <a:r>
              <a:rPr kumimoji="1" lang="zh-CN" altLang="en-US" dirty="0"/>
              <a:t>包括</a:t>
            </a:r>
            <a:r>
              <a:rPr kumimoji="1" lang="en-US" altLang="zh-CN" dirty="0"/>
              <a:t>xxx</a:t>
            </a:r>
            <a:r>
              <a:rPr kumimoji="1" lang="zh-CN" altLang="en-US" dirty="0"/>
              <a:t>，</a:t>
            </a:r>
            <a:r>
              <a:rPr kumimoji="1" lang="en-US" altLang="zh-CN" dirty="0" err="1"/>
              <a:t>prev</a:t>
            </a:r>
            <a:r>
              <a:rPr kumimoji="1" lang="en-US" altLang="zh-CN" dirty="0"/>
              <a:t>/next</a:t>
            </a:r>
            <a:r>
              <a:rPr kumimoji="1" lang="zh-CN" altLang="en-US" dirty="0"/>
              <a:t>。内核调度器通过</a:t>
            </a:r>
            <a:r>
              <a:rPr kumimoji="1" lang="en-US" altLang="zh-CN" dirty="0"/>
              <a:t>sched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ctx</a:t>
            </a:r>
            <a:r>
              <a:rPr kumimoji="1" lang="zh-CN" altLang="en-US" dirty="0"/>
              <a:t>调度线程。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0317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有两种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，</a:t>
            </a:r>
            <a:endParaRPr kumimoji="1" lang="en-US" altLang="zh-CN" dirty="0"/>
          </a:p>
          <a:p>
            <a:r>
              <a:rPr kumimoji="1" lang="zh-CN" altLang="en-US" dirty="0"/>
              <a:t>第一种是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，需要</a:t>
            </a:r>
            <a:r>
              <a:rPr kumimoji="1" lang="en-US" altLang="zh-CN" dirty="0"/>
              <a:t>sched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ctx</a:t>
            </a:r>
            <a:r>
              <a:rPr kumimoji="1" lang="zh-CN" altLang="en-US" dirty="0"/>
              <a:t>，这种线程其实和</a:t>
            </a:r>
            <a:r>
              <a:rPr kumimoji="1" lang="en-US" altLang="zh-CN" dirty="0" err="1"/>
              <a:t>linux</a:t>
            </a:r>
            <a:r>
              <a:rPr kumimoji="1" lang="zh-CN" altLang="en-US" dirty="0"/>
              <a:t>中的线程没什么区别。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第二种是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，没有</a:t>
            </a:r>
            <a:r>
              <a:rPr kumimoji="1" lang="en-US" altLang="zh-CN" dirty="0"/>
              <a:t>sched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ctx</a:t>
            </a:r>
            <a:r>
              <a:rPr kumimoji="1" lang="zh-CN" altLang="en-US" dirty="0"/>
              <a:t>，也就是说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调度器并不会主动调度到这种线程。</a:t>
            </a:r>
            <a:endParaRPr kumimoji="1" lang="en-US" altLang="zh-CN" dirty="0"/>
          </a:p>
          <a:p>
            <a:r>
              <a:rPr kumimoji="1" lang="zh-CN" altLang="en-US" dirty="0"/>
              <a:t>只是用来处理。。。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7630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portal</a:t>
            </a:r>
            <a:r>
              <a:rPr kumimoji="1" lang="zh-CN" altLang="en-US" dirty="0"/>
              <a:t>就是之前提到的一种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r>
              <a:rPr kumimoji="1" lang="zh-CN" altLang="en-US" dirty="0"/>
              <a:t> 或者说</a:t>
            </a:r>
            <a:r>
              <a:rPr kumimoji="1" lang="en-US" altLang="zh-CN" dirty="0"/>
              <a:t>endpoint</a:t>
            </a:r>
          </a:p>
          <a:p>
            <a:r>
              <a:rPr kumimoji="1" lang="zh-CN" altLang="en-US" dirty="0"/>
              <a:t>特点是：</a:t>
            </a:r>
            <a:r>
              <a:rPr kumimoji="1" lang="en-US" altLang="zh-CN" dirty="0"/>
              <a:t>IPC</a:t>
            </a:r>
            <a:r>
              <a:rPr kumimoji="1" lang="zh-CN" altLang="en-US" dirty="0"/>
              <a:t>接受端是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等待相应，</a:t>
            </a:r>
            <a:r>
              <a:rPr kumimoji="1" lang="en-US" altLang="zh-CN" dirty="0"/>
              <a:t>IPC</a:t>
            </a:r>
            <a:r>
              <a:rPr kumimoji="1" lang="zh-CN" altLang="en-US" dirty="0"/>
              <a:t>发起者需要把自己的时间片即</a:t>
            </a:r>
            <a:r>
              <a:rPr kumimoji="1" lang="en-US" altLang="zh-CN" dirty="0"/>
              <a:t>sched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ctx</a:t>
            </a:r>
            <a:r>
              <a:rPr kumimoji="1" lang="zh-CN" altLang="en-US" dirty="0"/>
              <a:t>赋予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进行执行。</a:t>
            </a:r>
            <a:endParaRPr kumimoji="1" lang="en-US" altLang="zh-CN" dirty="0"/>
          </a:p>
          <a:p>
            <a:r>
              <a:rPr kumimoji="1" lang="zh-CN" altLang="en-US" dirty="0"/>
              <a:t>其它与早期微内核</a:t>
            </a:r>
            <a:r>
              <a:rPr kumimoji="1" lang="en-US" altLang="zh-CN" dirty="0"/>
              <a:t>IPC</a:t>
            </a:r>
            <a:r>
              <a:rPr kumimoji="1" lang="zh-CN" altLang="en-US" dirty="0"/>
              <a:t>一致，内核负责把</a:t>
            </a:r>
            <a:r>
              <a:rPr kumimoji="1" lang="en-US" altLang="zh-CN" dirty="0"/>
              <a:t>IPC</a:t>
            </a:r>
            <a:r>
              <a:rPr kumimoji="1" lang="zh-CN" altLang="en-US" dirty="0"/>
              <a:t>消息从发送者的</a:t>
            </a:r>
            <a:r>
              <a:rPr kumimoji="1" lang="en-US" altLang="zh-CN" dirty="0"/>
              <a:t>msg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 。。。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8531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基本（下面紫色）：内核调度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调用（上面）：当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thread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调用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portal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时，会让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thread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使用自己的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。当然，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thread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可以 继续把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进行传递。</a:t>
            </a:r>
            <a:b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454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来看一个传统线程切换的具体例子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1081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首先，切换到内核态，线程对应的内核栈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9200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然后经过“调度器选择”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0925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现在看一看</a:t>
            </a:r>
            <a:r>
              <a:rPr kumimoji="1" lang="en-US" altLang="zh-CN" dirty="0"/>
              <a:t>L4</a:t>
            </a:r>
            <a:r>
              <a:rPr kumimoji="1" lang="zh-CN" altLang="en-US" dirty="0"/>
              <a:t>设计的</a:t>
            </a:r>
            <a:r>
              <a:rPr kumimoji="1" lang="en-US" altLang="zh-CN" dirty="0"/>
              <a:t>continuation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style</a:t>
            </a:r>
            <a:r>
              <a:rPr kumimoji="1" lang="zh-CN" altLang="en-US" dirty="0"/>
              <a:t>的切换。刚刚提到的</a:t>
            </a:r>
            <a:r>
              <a:rPr kumimoji="1" lang="en-US" altLang="zh-CN" dirty="0"/>
              <a:t>continuation</a:t>
            </a:r>
            <a:r>
              <a:rPr kumimoji="1" lang="zh-CN" altLang="en-US" dirty="0"/>
              <a:t>就是这里使用。</a:t>
            </a:r>
            <a:endParaRPr kumimoji="1" lang="en-US" altLang="zh-CN" dirty="0"/>
          </a:p>
          <a:p>
            <a:r>
              <a:rPr kumimoji="1" lang="zh-CN" altLang="en-US" dirty="0"/>
              <a:t>这种切换发生在切换到 </a:t>
            </a:r>
            <a:r>
              <a:rPr kumimoji="1" lang="en-US" altLang="zh-CN" dirty="0"/>
              <a:t>passive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时。</a:t>
            </a:r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1486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寄存器状态保存在</a:t>
            </a:r>
            <a:r>
              <a:rPr kumimoji="1" lang="en-US" altLang="zh-CN" dirty="0"/>
              <a:t>EC</a:t>
            </a:r>
            <a:r>
              <a:rPr kumimoji="1" lang="zh-CN" altLang="en-US" dirty="0"/>
              <a:t>里面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3555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和 </a:t>
            </a:r>
            <a:r>
              <a:rPr kumimoji="1" lang="en-US" altLang="zh-CN" dirty="0"/>
              <a:t>B</a:t>
            </a:r>
            <a:r>
              <a:rPr kumimoji="1" lang="zh-CN" altLang="en-US" dirty="0"/>
              <a:t> 复用用一个内核栈，</a:t>
            </a:r>
            <a:endParaRPr kumimoji="1" lang="en-US" altLang="zh-CN" dirty="0"/>
          </a:p>
          <a:p>
            <a:r>
              <a:rPr kumimoji="1" lang="zh-CN" altLang="en-US" dirty="0"/>
              <a:t>减少一次栈切换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6461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不经过调度，直接执行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B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减小了调度器的开销。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因此，这种</a:t>
            </a:r>
            <a:r>
              <a:rPr kumimoji="1" lang="en-US" altLang="zh-CN" dirty="0"/>
              <a:t>continuation</a:t>
            </a:r>
            <a:r>
              <a:rPr kumimoji="1" lang="zh-CN" altLang="en-US" dirty="0"/>
              <a:t>的方式使得</a:t>
            </a:r>
            <a:r>
              <a:rPr kumimoji="1" lang="en-US" altLang="zh-CN" dirty="0"/>
              <a:t>global thread </a:t>
            </a:r>
            <a:r>
              <a:rPr kumimoji="1" lang="zh-CN" altLang="en-US" dirty="0"/>
              <a:t>和 </a:t>
            </a:r>
            <a:r>
              <a:rPr kumimoji="1" lang="en-US" altLang="zh-CN" dirty="0"/>
              <a:t>passive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、以及 </a:t>
            </a:r>
            <a:r>
              <a:rPr kumimoji="1" lang="en-US" altLang="zh-CN" dirty="0"/>
              <a:t>passive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 与 </a:t>
            </a:r>
            <a:r>
              <a:rPr kumimoji="1" lang="en-US" altLang="zh-CN" dirty="0"/>
              <a:t>passive thread</a:t>
            </a:r>
            <a:r>
              <a:rPr kumimoji="1" lang="zh-CN" altLang="en-US" dirty="0"/>
              <a:t>之间的切换速度明显提升。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3818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减小</a:t>
            </a:r>
            <a:r>
              <a:rPr kumimoji="1" lang="en-US" altLang="zh-CN" dirty="0" err="1"/>
              <a:t>syscall</a:t>
            </a:r>
            <a:r>
              <a:rPr kumimoji="1" lang="zh-CN" altLang="en-US" dirty="0"/>
              <a:t>数量，合并操作、合并消息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 err="1"/>
              <a:t>shm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  <a:r>
              <a:rPr kumimoji="1" lang="zh-CN" altLang="en-US" dirty="0"/>
              <a:t>，减少</a:t>
            </a:r>
            <a:r>
              <a:rPr kumimoji="1" lang="en-US" altLang="zh-CN" dirty="0"/>
              <a:t>copy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尽量减小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的元数据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2787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从消息传递的方式分类，有三种常见的方式。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6019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364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从接口使用的角度来说，</a:t>
            </a:r>
            <a:r>
              <a:rPr kumimoji="1" lang="en-US" altLang="zh-CN" dirty="0"/>
              <a:t>IPC</a:t>
            </a:r>
            <a:r>
              <a:rPr kumimoji="1" lang="zh-CN" altLang="en-US" dirty="0"/>
              <a:t>可以分为</a:t>
            </a:r>
            <a:r>
              <a:rPr kumimoji="1" lang="en-US" altLang="zh-CN" dirty="0"/>
              <a:t>sync</a:t>
            </a:r>
            <a:r>
              <a:rPr kumimoji="1" lang="zh-CN" altLang="en-US" dirty="0"/>
              <a:t>和</a:t>
            </a:r>
            <a:r>
              <a:rPr kumimoji="1" lang="en-US" altLang="zh-CN" dirty="0"/>
              <a:t>async</a:t>
            </a:r>
            <a:r>
              <a:rPr kumimoji="1" lang="zh-CN" altLang="en-US" dirty="0"/>
              <a:t>两种。</a:t>
            </a:r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和</a:t>
            </a:r>
            <a:r>
              <a:rPr kumimoji="1" lang="en-US" altLang="zh-CN" dirty="0"/>
              <a:t>async</a:t>
            </a:r>
            <a:r>
              <a:rPr kumimoji="1" lang="zh-CN" altLang="en-US" dirty="0"/>
              <a:t>是对于接口使用者来说的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Multiplex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fd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5774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微内核本身不管理内存，交个成为</a:t>
            </a:r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的系统服务去管理内存资源。</a:t>
            </a:r>
            <a:endParaRPr kumimoji="1" lang="en-US" altLang="zh-CN" dirty="0"/>
          </a:p>
          <a:p>
            <a:r>
              <a:rPr kumimoji="1" lang="zh-CN" altLang="en-US" dirty="0"/>
              <a:t>应用程序可以使用自定义的内存管理策略，实现成</a:t>
            </a:r>
            <a:r>
              <a:rPr kumimoji="1" lang="en-US" altLang="zh-CN" dirty="0"/>
              <a:t>pager</a:t>
            </a:r>
            <a:r>
              <a:rPr kumimoji="1" lang="zh-CN" altLang="en-US" dirty="0"/>
              <a:t>服务，</a:t>
            </a:r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只是简单地把物理内存资源划分给不同的</a:t>
            </a:r>
            <a:r>
              <a:rPr kumimoji="1" lang="en-US" altLang="zh-CN" dirty="0"/>
              <a:t>pager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en-US" altLang="zh-CN" dirty="0"/>
              <a:t>Pager</a:t>
            </a:r>
            <a:r>
              <a:rPr kumimoji="1" lang="zh-CN" altLang="en-US" dirty="0"/>
              <a:t>服务应用程序的缺页错误。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0262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7820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Pager blocking waits for page fault messages</a:t>
            </a:r>
            <a:endParaRPr kumimoji="1" lang="zh-CN" altLang="en-US" dirty="0"/>
          </a:p>
          <a:p>
            <a:endParaRPr kumimoji="1" lang="en-US" altLang="zh-CN" dirty="0"/>
          </a:p>
          <a:p>
            <a:r>
              <a:rPr kumimoji="1" lang="zh-CN" altLang="en-US" dirty="0"/>
              <a:t>宏内核直接在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handler</a:t>
            </a:r>
            <a:r>
              <a:rPr kumimoji="1" lang="zh-CN" altLang="en-US" dirty="0"/>
              <a:t>里面处理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6773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However, a cost coming with microkernel is its commonly lower performance compared with its monolithic counterparts.</a:t>
            </a:r>
          </a:p>
          <a:p>
            <a:r>
              <a:rPr kumimoji="1" lang="en-US" altLang="zh-CN" dirty="0"/>
              <a:t>They key factor of such cost is the inter-process communication overhead between OS components.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Specifically, a system call on a monolithic kernel involves only one round trip between the user mode and the kernel mode.</a:t>
            </a:r>
          </a:p>
          <a:p>
            <a:r>
              <a:rPr kumimoji="1" lang="en-US" altLang="zh-CN" dirty="0"/>
              <a:t>And, the interaction between different kernel subsystems are based on function calls.</a:t>
            </a:r>
          </a:p>
          <a:p>
            <a:r>
              <a:rPr kumimoji="1" lang="en-US" altLang="zh-CN" dirty="0"/>
              <a:t>But, for a microkernel, different system servers are run in different user-level processes.</a:t>
            </a:r>
          </a:p>
          <a:p>
            <a:r>
              <a:rPr kumimoji="1" lang="en-US" altLang="zh-CN" dirty="0"/>
              <a:t>Application need to invoke servers through IPCs and the interaction between different servers are also based on IPCs,</a:t>
            </a:r>
          </a:p>
          <a:p>
            <a:r>
              <a:rPr kumimoji="1" lang="en-US" altLang="zh-CN" dirty="0"/>
              <a:t>which makes the whole procedure expensive.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26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在用户态直接切换地址空间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1277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RISCV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61194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8200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Runtime structure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8181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Checkpointing</a:t>
            </a:r>
            <a:r>
              <a:rPr kumimoji="1" lang="zh-CN" altLang="en-US" dirty="0"/>
              <a:t>确实可以把一个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回滚到一个之前的一个一致状态，但是同时需要回滚所有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的状态保证一致性。</a:t>
            </a:r>
            <a:r>
              <a:rPr kumimoji="1" lang="en-US" altLang="zh-CN" dirty="0"/>
              <a:t>Cost</a:t>
            </a:r>
            <a:r>
              <a:rPr kumimoji="1" lang="zh-CN" altLang="en-US" dirty="0"/>
              <a:t>太高。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92744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SSR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per-client</a:t>
            </a:r>
          </a:p>
          <a:p>
            <a:r>
              <a:rPr kumimoji="1" lang="en-US" altLang="zh-CN" dirty="0"/>
              <a:t>A server that needs to maintain state information about clients uses state management functionality provided by </a:t>
            </a:r>
            <a:r>
              <a:rPr kumimoji="1" lang="en-US" altLang="zh-CN" dirty="0" err="1"/>
              <a:t>CuiK</a:t>
            </a:r>
            <a:r>
              <a:rPr kumimoji="1" lang="en-US" altLang="zh-CN" dirty="0"/>
              <a:t> to distribute, isolate, and persist client-related state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80451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SSR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per-client</a:t>
            </a:r>
          </a:p>
          <a:p>
            <a:r>
              <a:rPr kumimoji="1" lang="en-US" altLang="zh-CN" dirty="0"/>
              <a:t>A server that needs to maintain state information about clients uses state management functionality provided by </a:t>
            </a:r>
            <a:r>
              <a:rPr kumimoji="1" lang="en-US" altLang="zh-CN" dirty="0" err="1"/>
              <a:t>CuiK</a:t>
            </a:r>
            <a:r>
              <a:rPr kumimoji="1" lang="en-US" altLang="zh-CN" dirty="0"/>
              <a:t> to distribute, isolate, and persist client-related state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434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</a:t>
            </a:r>
            <a:r>
              <a:rPr kumimoji="1" lang="en-US" altLang="zh-CN" dirty="0" err="1"/>
              <a:t>CuriOS</a:t>
            </a:r>
            <a:r>
              <a:rPr kumimoji="1" lang="zh-CN" altLang="en-US" dirty="0"/>
              <a:t>中前两种直接重启即可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Such servers can store client related information in SSRs and</a:t>
            </a:r>
          </a:p>
          <a:p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redundantly cache this information locally to process requests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62948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讲这个工作的主要原因是想说，微内核并不是想象中的那么完美。微内核的设计与实现依然还有很多值得挖掘的地方。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42650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兼容性、性能、安全等等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05185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Timeslice</a:t>
            </a:r>
            <a:r>
              <a:rPr kumimoji="1" lang="zh-CN" altLang="en-US" dirty="0"/>
              <a:t> 是什么</a:t>
            </a:r>
            <a:endParaRPr kumimoji="1" lang="en-US" altLang="zh-CN" dirty="0"/>
          </a:p>
          <a:p>
            <a:r>
              <a:rPr kumimoji="1" lang="en-US" altLang="zh-CN" dirty="0"/>
              <a:t>Donation</a:t>
            </a:r>
            <a:r>
              <a:rPr kumimoji="1" lang="zh-CN" altLang="en-US" dirty="0"/>
              <a:t> 是什么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965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ea"/>
                <a:ea typeface="+mj-ea"/>
                <a:cs typeface="Heiti SC Medium" pitchFamily="2" charset="-128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8" y="439060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5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2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4"/>
            <a:ext cx="7772400" cy="1225021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4000" dirty="0"/>
              <a:t>Microkernel</a:t>
            </a:r>
            <a:endParaRPr kumimoji="1" lang="zh-CN" altLang="en-US" sz="40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289548"/>
            <a:ext cx="7772400" cy="108012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Jinyu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Gu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Sept</a:t>
            </a:r>
            <a:r>
              <a:rPr kumimoji="1"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. </a:t>
            </a:r>
            <a:r>
              <a:rPr kumimoji="1"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27</a:t>
            </a:r>
            <a:r>
              <a:rPr kumimoji="1"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, 2020</a:t>
            </a:r>
            <a:endParaRPr kumimoji="1" lang="en" altLang="zh-CN" sz="2000" i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27984" y="4655165"/>
            <a:ext cx="1794136" cy="64807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159D463-C756-444B-A2CF-CFE78FF9AF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3563889" y="4655165"/>
            <a:ext cx="648072" cy="64807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4FFA8EA-EBD7-C948-8E18-A51080B567CD}"/>
              </a:ext>
            </a:extLst>
          </p:cNvPr>
          <p:cNvSpPr txBox="1"/>
          <p:nvPr/>
        </p:nvSpPr>
        <p:spPr>
          <a:xfrm>
            <a:off x="0" y="5491599"/>
            <a:ext cx="5076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 i="1" dirty="0">
                <a:solidFill>
                  <a:schemeClr val="bg1">
                    <a:lumMod val="50000"/>
                  </a:schemeClr>
                </a:solidFill>
              </a:rPr>
              <a:t>部分内容来自于</a:t>
            </a:r>
            <a:r>
              <a:rPr kumimoji="1" lang="en-US" altLang="zh-CN" sz="1000" i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altLang="zh-CN" sz="1000" i="1" dirty="0">
                <a:solidFill>
                  <a:schemeClr val="bg1">
                    <a:lumMod val="50000"/>
                  </a:schemeClr>
                </a:solidFill>
              </a:rPr>
              <a:t>http://www.inf.tu-dresden.de/index.php?node_id=1314&amp;ln=en</a:t>
            </a:r>
            <a:r>
              <a:rPr kumimoji="1" lang="en-US" altLang="zh-CN" sz="10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kumimoji="1" lang="zh-CN" altLang="en-US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A655C5-F016-6B44-88CA-B7FF2BCF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Microkernel-based Harmony OS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ED2EA8-1728-4E43-BC94-4EB6BCA9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CE7CE28-DAA4-784E-88F0-AAF31D9E5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8999" y="1345199"/>
            <a:ext cx="5951001" cy="39634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5D8FF67-A39A-5D44-89B5-56A89A4E0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745" y="-5331"/>
            <a:ext cx="1072255" cy="68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01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C8DA4-EF3D-B840-8823-3A03CACC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AE8BD4-CF62-FA40-8055-9D00398FC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B5D135-F033-2343-AF57-89B770BA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52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3BB9DB-FAF6-5C44-9CAC-78DB3C65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Role of Operating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358FF1-72F8-5147-8DB7-E3E72163D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52" y="1390120"/>
            <a:ext cx="8579296" cy="377163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>
                <a:latin typeface="+mn-ea"/>
                <a:ea typeface="+mn-ea"/>
              </a:rPr>
              <a:t>Manage hardware resources</a:t>
            </a:r>
          </a:p>
          <a:p>
            <a:pPr lvl="1"/>
            <a:r>
              <a:rPr kumimoji="1" lang="en-US" altLang="zh-CN" dirty="0">
                <a:latin typeface="+mn-ea"/>
                <a:ea typeface="+mn-ea"/>
              </a:rPr>
              <a:t>E</a:t>
            </a:r>
            <a:r>
              <a:rPr kumimoji="1" lang="en-US" altLang="zh-CN" b="0" dirty="0">
                <a:latin typeface="+mn-ea"/>
                <a:ea typeface="+mn-ea"/>
              </a:rPr>
              <a:t>.g</a:t>
            </a:r>
            <a:r>
              <a:rPr kumimoji="1" lang="en-US" altLang="zh-CN" dirty="0">
                <a:latin typeface="+mn-ea"/>
                <a:ea typeface="+mn-ea"/>
              </a:rPr>
              <a:t>., CPU, Memory, I/O</a:t>
            </a:r>
            <a:endParaRPr kumimoji="1" lang="en-US" altLang="zh-CN" b="0" dirty="0">
              <a:latin typeface="+mn-ea"/>
              <a:ea typeface="+mn-ea"/>
            </a:endParaRPr>
          </a:p>
          <a:p>
            <a:r>
              <a:rPr kumimoji="1" lang="en-US" altLang="zh-CN" dirty="0">
                <a:latin typeface="+mn-ea"/>
                <a:ea typeface="+mn-ea"/>
              </a:rPr>
              <a:t>Provide ease-to-use interfaces to access resources</a:t>
            </a:r>
          </a:p>
          <a:p>
            <a:pPr lvl="1"/>
            <a:r>
              <a:rPr kumimoji="1" lang="en-US" altLang="zh-CN" dirty="0">
                <a:latin typeface="+mn-ea"/>
                <a:ea typeface="+mn-ea"/>
              </a:rPr>
              <a:t>E.g., network sockets </a:t>
            </a:r>
          </a:p>
          <a:p>
            <a:pPr lvl="1"/>
            <a:endParaRPr kumimoji="1" lang="en-US" altLang="zh-CN" b="0" dirty="0">
              <a:latin typeface="+mn-ea"/>
              <a:ea typeface="+mn-ea"/>
            </a:endParaRPr>
          </a:p>
          <a:p>
            <a:r>
              <a:rPr kumimoji="1" lang="en-US" altLang="zh-CN" dirty="0">
                <a:latin typeface="+mn-ea"/>
                <a:ea typeface="+mn-ea"/>
              </a:rPr>
              <a:t>Perform privileged/HW-specific operations</a:t>
            </a:r>
          </a:p>
          <a:p>
            <a:pPr lvl="1"/>
            <a:r>
              <a:rPr kumimoji="1" lang="en-US" altLang="zh-CN" dirty="0">
                <a:latin typeface="+mn-ea"/>
                <a:ea typeface="+mn-ea"/>
              </a:rPr>
              <a:t>E.g., ring 0/3</a:t>
            </a:r>
            <a:endParaRPr kumimoji="1" lang="en-US" altLang="zh-CN" b="0" dirty="0">
              <a:latin typeface="+mn-ea"/>
              <a:ea typeface="+mn-ea"/>
            </a:endParaRPr>
          </a:p>
          <a:p>
            <a:r>
              <a:rPr kumimoji="1" lang="en-US" altLang="zh-CN" dirty="0">
                <a:latin typeface="+mn-ea"/>
                <a:ea typeface="+mn-ea"/>
              </a:rPr>
              <a:t>Provide separation and collaboration</a:t>
            </a:r>
          </a:p>
          <a:p>
            <a:pPr lvl="1"/>
            <a:r>
              <a:rPr kumimoji="1" lang="en-US" altLang="zh-CN" b="0" dirty="0">
                <a:latin typeface="+mn-ea"/>
                <a:ea typeface="+mn-ea"/>
              </a:rPr>
              <a:t>E.g., users/processes isolation and communication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267D24-7440-7845-BC31-E1941DD6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43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OS Architectures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4601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400" dirty="0">
                <a:solidFill>
                  <a:srgbClr val="C00000"/>
                </a:solidFill>
              </a:rPr>
              <a:t>Monolithic vs. Microkernel</a:t>
            </a:r>
            <a:endParaRPr kumimoji="1" lang="en-US" altLang="zh-CN" sz="2400" dirty="0">
              <a:solidFill>
                <a:srgbClr val="C00000"/>
              </a:solidFill>
              <a:latin typeface="+mn-ea"/>
              <a:ea typeface="+mn-ea"/>
            </a:endParaRPr>
          </a:p>
          <a:p>
            <a:r>
              <a:rPr kumimoji="1" lang="en-US" altLang="zh-CN" sz="2400" dirty="0">
                <a:latin typeface="+mn-ea"/>
                <a:ea typeface="+mn-ea"/>
              </a:rPr>
              <a:t>Monolithic Kernel</a:t>
            </a:r>
          </a:p>
          <a:p>
            <a:pPr lvl="1"/>
            <a:r>
              <a:rPr kumimoji="1" lang="en-US" altLang="zh-CN" sz="1800" dirty="0">
                <a:latin typeface="+mn-ea"/>
                <a:ea typeface="+mn-ea"/>
              </a:rPr>
              <a:t>Linux</a:t>
            </a:r>
          </a:p>
          <a:p>
            <a:pPr lvl="1"/>
            <a:r>
              <a:rPr kumimoji="1" lang="en-US" altLang="zh-CN" sz="1800" b="0" dirty="0">
                <a:latin typeface="+mn-ea"/>
                <a:ea typeface="+mn-ea"/>
              </a:rPr>
              <a:t>Windows</a:t>
            </a:r>
            <a:endParaRPr kumimoji="1" lang="en" altLang="zh-CN" sz="1800" dirty="0">
              <a:latin typeface="+mn-ea"/>
              <a:ea typeface="+mn-ea"/>
            </a:endParaRPr>
          </a:p>
          <a:p>
            <a:pPr lvl="1"/>
            <a:r>
              <a:rPr kumimoji="1" lang="en" altLang="zh-CN" sz="1800" b="0" dirty="0">
                <a:latin typeface="+mn-ea"/>
                <a:ea typeface="+mn-ea"/>
              </a:rPr>
              <a:t>B</a:t>
            </a:r>
            <a:r>
              <a:rPr kumimoji="1" lang="en" altLang="zh-CN" sz="1800" dirty="0">
                <a:latin typeface="+mn-ea"/>
                <a:ea typeface="+mn-ea"/>
              </a:rPr>
              <a:t>SD</a:t>
            </a:r>
            <a:endParaRPr kumimoji="1" lang="en-US" altLang="zh-CN" sz="18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870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9CCD4E-BE6E-554E-9B95-1113875F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Monolithic Kernel Design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3F6A80-1AA4-D14C-B93A-AF47842D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5F947F5-83EE-B641-8A91-6BBEC0D3CDEE}"/>
              </a:ext>
            </a:extLst>
          </p:cNvPr>
          <p:cNvGrpSpPr/>
          <p:nvPr/>
        </p:nvGrpSpPr>
        <p:grpSpPr>
          <a:xfrm>
            <a:off x="1619672" y="1141678"/>
            <a:ext cx="6170622" cy="3912066"/>
            <a:chOff x="1619672" y="1141678"/>
            <a:chExt cx="6170622" cy="391206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BAF3190-44F9-074C-9BCA-00AEFA4A74A6}"/>
                </a:ext>
              </a:extLst>
            </p:cNvPr>
            <p:cNvSpPr/>
            <p:nvPr/>
          </p:nvSpPr>
          <p:spPr>
            <a:xfrm>
              <a:off x="1907704" y="2065412"/>
              <a:ext cx="5195138" cy="2304256"/>
            </a:xfrm>
            <a:prstGeom prst="rect">
              <a:avLst/>
            </a:prstGeom>
            <a:solidFill>
              <a:srgbClr val="FFB8B9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E420794-41E0-C848-90F1-559F1F91818E}"/>
                </a:ext>
              </a:extLst>
            </p:cNvPr>
            <p:cNvSpPr/>
            <p:nvPr/>
          </p:nvSpPr>
          <p:spPr>
            <a:xfrm>
              <a:off x="1907704" y="1285424"/>
              <a:ext cx="1584176" cy="504056"/>
            </a:xfrm>
            <a:prstGeom prst="rect">
              <a:avLst/>
            </a:prstGeom>
            <a:solidFill>
              <a:srgbClr val="C8FFC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Application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3F7FD07-752A-A444-979C-26E227BC1352}"/>
                </a:ext>
              </a:extLst>
            </p:cNvPr>
            <p:cNvSpPr/>
            <p:nvPr/>
          </p:nvSpPr>
          <p:spPr>
            <a:xfrm>
              <a:off x="3713185" y="1285424"/>
              <a:ext cx="1584176" cy="504056"/>
            </a:xfrm>
            <a:prstGeom prst="rect">
              <a:avLst/>
            </a:prstGeom>
            <a:solidFill>
              <a:srgbClr val="C8FFC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Application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0F2BF83-D16E-6B40-94F1-74375303D45C}"/>
                </a:ext>
              </a:extLst>
            </p:cNvPr>
            <p:cNvSpPr/>
            <p:nvPr/>
          </p:nvSpPr>
          <p:spPr>
            <a:xfrm>
              <a:off x="5518666" y="1285424"/>
              <a:ext cx="1584176" cy="504056"/>
            </a:xfrm>
            <a:prstGeom prst="rect">
              <a:avLst/>
            </a:prstGeom>
            <a:solidFill>
              <a:srgbClr val="C8FFC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Application</a:t>
              </a:r>
              <a:endParaRPr kumimoji="1"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2EE8B76-61B4-FA43-95FA-6646A1E316F6}"/>
                </a:ext>
              </a:extLst>
            </p:cNvPr>
            <p:cNvSpPr/>
            <p:nvPr/>
          </p:nvSpPr>
          <p:spPr>
            <a:xfrm>
              <a:off x="2895101" y="2569468"/>
              <a:ext cx="1296144" cy="6480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File</a:t>
              </a:r>
            </a:p>
            <a:p>
              <a:pPr algn="ctr"/>
              <a:r>
                <a:rPr kumimoji="1" lang="en-US" altLang="zh-CN" dirty="0"/>
                <a:t>Systems</a:t>
              </a:r>
              <a:endParaRPr kumimoji="1"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7958564-EDB5-4249-B51D-20CC8955E117}"/>
                </a:ext>
              </a:extLst>
            </p:cNvPr>
            <p:cNvSpPr/>
            <p:nvPr/>
          </p:nvSpPr>
          <p:spPr>
            <a:xfrm>
              <a:off x="4795802" y="2569468"/>
              <a:ext cx="1296144" cy="6480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Network</a:t>
              </a:r>
            </a:p>
            <a:p>
              <a:pPr algn="ctr"/>
              <a:r>
                <a:rPr kumimoji="1" lang="en-US" altLang="zh-CN" dirty="0"/>
                <a:t>Stacks</a:t>
              </a:r>
              <a:endParaRPr kumimoji="1"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61C7F25-38F6-7E46-8052-A227FA568777}"/>
                </a:ext>
              </a:extLst>
            </p:cNvPr>
            <p:cNvSpPr/>
            <p:nvPr/>
          </p:nvSpPr>
          <p:spPr>
            <a:xfrm>
              <a:off x="2049142" y="3482377"/>
              <a:ext cx="1517449" cy="6480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Memory</a:t>
              </a:r>
            </a:p>
            <a:p>
              <a:pPr algn="ctr"/>
              <a:r>
                <a:rPr kumimoji="1" lang="en-US" altLang="zh-CN" dirty="0"/>
                <a:t>Management</a:t>
              </a:r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A12F4EB-9B28-CF4B-8F8D-B7F665A57BB6}"/>
                </a:ext>
              </a:extLst>
            </p:cNvPr>
            <p:cNvSpPr/>
            <p:nvPr/>
          </p:nvSpPr>
          <p:spPr>
            <a:xfrm>
              <a:off x="3775982" y="3482377"/>
              <a:ext cx="1517449" cy="6480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Process</a:t>
              </a:r>
            </a:p>
            <a:p>
              <a:pPr algn="ctr"/>
              <a:r>
                <a:rPr kumimoji="1" lang="en-US" altLang="zh-CN" dirty="0"/>
                <a:t>Management</a:t>
              </a:r>
              <a:endParaRPr kumimoji="1" lang="zh-CN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EAB6DAE-842A-9A4E-A21A-27383A00C89E}"/>
                </a:ext>
              </a:extLst>
            </p:cNvPr>
            <p:cNvSpPr/>
            <p:nvPr/>
          </p:nvSpPr>
          <p:spPr>
            <a:xfrm>
              <a:off x="5502823" y="3482377"/>
              <a:ext cx="1517449" cy="6480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Drivers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1760F81-23AC-A44A-A4FA-1F6AA6281AE4}"/>
                </a:ext>
              </a:extLst>
            </p:cNvPr>
            <p:cNvSpPr/>
            <p:nvPr/>
          </p:nvSpPr>
          <p:spPr>
            <a:xfrm>
              <a:off x="1907704" y="4573592"/>
              <a:ext cx="5195138" cy="48015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chemeClr val="tx1"/>
                  </a:solidFill>
                </a:rPr>
                <a:t>Hardware</a:t>
              </a:r>
              <a:endParaRPr kumimoji="1" lang="zh-CN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D301479-1CF4-4743-A618-6E92B7700541}"/>
                </a:ext>
              </a:extLst>
            </p:cNvPr>
            <p:cNvSpPr/>
            <p:nvPr/>
          </p:nvSpPr>
          <p:spPr>
            <a:xfrm>
              <a:off x="2017377" y="2099416"/>
              <a:ext cx="92685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Kernel</a:t>
              </a:r>
              <a:endParaRPr lang="zh-CN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7FDC1D19-1607-1741-931C-8E7EE70D75E9}"/>
                </a:ext>
              </a:extLst>
            </p:cNvPr>
            <p:cNvCxnSpPr/>
            <p:nvPr/>
          </p:nvCxnSpPr>
          <p:spPr>
            <a:xfrm>
              <a:off x="1619672" y="1921396"/>
              <a:ext cx="5760640" cy="0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D46FB78-20D6-0E4F-B820-CB1A564F7176}"/>
                </a:ext>
              </a:extLst>
            </p:cNvPr>
            <p:cNvSpPr txBox="1"/>
            <p:nvPr/>
          </p:nvSpPr>
          <p:spPr>
            <a:xfrm>
              <a:off x="7267074" y="1141678"/>
              <a:ext cx="523220" cy="7985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CN" sz="2200" dirty="0"/>
                <a:t>User</a:t>
              </a:r>
              <a:endParaRPr kumimoji="1" lang="zh-CN" altLang="en-US" sz="22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DF865FB-A9C9-2E42-AE12-F4F8BAD82409}"/>
                </a:ext>
              </a:extLst>
            </p:cNvPr>
            <p:cNvSpPr txBox="1"/>
            <p:nvPr/>
          </p:nvSpPr>
          <p:spPr>
            <a:xfrm>
              <a:off x="7267074" y="2170170"/>
              <a:ext cx="523220" cy="169544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CN" sz="2200" dirty="0"/>
                <a:t>Kernel mode</a:t>
              </a:r>
              <a:endParaRPr kumimoji="1" lang="zh-CN" altLang="en-US" sz="2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1130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9CCD4E-BE6E-554E-9B95-1113875F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j-lt"/>
              </a:rPr>
              <a:t>Disadvantages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of Monolithic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OSes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2F433F-0C46-FC4C-AE9F-A3878BC89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>
                <a:latin typeface="+mn-ea"/>
                <a:ea typeface="+mn-ea"/>
              </a:rPr>
              <a:t>System components run in privileged mode</a:t>
            </a:r>
          </a:p>
          <a:p>
            <a:pPr lvl="1"/>
            <a:r>
              <a:rPr kumimoji="1" lang="en-US" altLang="zh-CN" dirty="0">
                <a:latin typeface="+mn-ea"/>
                <a:ea typeface="+mn-ea"/>
              </a:rPr>
              <a:t>No protection between system components</a:t>
            </a:r>
          </a:p>
          <a:p>
            <a:pPr lvl="2"/>
            <a:r>
              <a:rPr kumimoji="1" lang="en-US" altLang="zh-CN" dirty="0">
                <a:latin typeface="+mn-ea"/>
                <a:ea typeface="+mn-ea"/>
              </a:rPr>
              <a:t>Security issues: e.g., faulty driver</a:t>
            </a:r>
          </a:p>
          <a:p>
            <a:pPr lvl="1"/>
            <a:r>
              <a:rPr kumimoji="1" lang="en-US" altLang="zh-CN" dirty="0">
                <a:latin typeface="+mn-ea"/>
                <a:ea typeface="+mn-ea"/>
              </a:rPr>
              <a:t>No isolation between system components</a:t>
            </a:r>
          </a:p>
          <a:p>
            <a:pPr lvl="2"/>
            <a:r>
              <a:rPr kumimoji="1" lang="en-US" altLang="zh-CN" dirty="0">
                <a:latin typeface="+mn-ea"/>
                <a:ea typeface="+mn-ea"/>
              </a:rPr>
              <a:t>Resilience issues: e.g., crash together</a:t>
            </a:r>
          </a:p>
          <a:p>
            <a:pPr lvl="1"/>
            <a:r>
              <a:rPr kumimoji="1" lang="en-US" altLang="zh-CN" dirty="0">
                <a:latin typeface="+mn-ea"/>
                <a:ea typeface="+mn-ea"/>
              </a:rPr>
              <a:t>Big and inflexible</a:t>
            </a:r>
          </a:p>
          <a:p>
            <a:pPr lvl="2"/>
            <a:r>
              <a:rPr kumimoji="1" lang="en-US" altLang="zh-CN" dirty="0">
                <a:latin typeface="+mn-ea"/>
                <a:ea typeface="+mn-ea"/>
              </a:rPr>
              <a:t>Difficult to replace system components </a:t>
            </a:r>
          </a:p>
          <a:p>
            <a:pPr lvl="2"/>
            <a:r>
              <a:rPr kumimoji="1" lang="en-US" altLang="zh-CN" dirty="0">
                <a:latin typeface="+mn-ea"/>
                <a:ea typeface="+mn-ea"/>
              </a:rPr>
              <a:t>Difficult to understand and maintain</a:t>
            </a:r>
            <a:endParaRPr kumimoji="1" lang="en-US" altLang="zh-CN" b="0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kumimoji="1" lang="en-US" altLang="zh-CN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3F6A80-1AA4-D14C-B93A-AF47842D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855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Monolithic vs. Microkernel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52633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latin typeface="+mn-ea"/>
                <a:ea typeface="+mn-ea"/>
              </a:rPr>
              <a:t>Monolithic Kernel</a:t>
            </a:r>
          </a:p>
          <a:p>
            <a:pPr lvl="1"/>
            <a:r>
              <a:rPr kumimoji="1" lang="en-US" altLang="zh-CN" sz="1800" dirty="0">
                <a:latin typeface="+mn-ea"/>
                <a:ea typeface="+mn-ea"/>
              </a:rPr>
              <a:t>Linux</a:t>
            </a:r>
          </a:p>
          <a:p>
            <a:pPr lvl="1"/>
            <a:r>
              <a:rPr kumimoji="1" lang="en-US" altLang="zh-CN" sz="1800" b="0" dirty="0">
                <a:latin typeface="+mn-ea"/>
                <a:ea typeface="+mn-ea"/>
              </a:rPr>
              <a:t>Windows</a:t>
            </a:r>
          </a:p>
          <a:p>
            <a:pPr lvl="1"/>
            <a:r>
              <a:rPr kumimoji="1" lang="en-US" altLang="zh-CN" sz="1800" dirty="0">
                <a:latin typeface="+mn-ea"/>
                <a:ea typeface="+mn-ea"/>
              </a:rPr>
              <a:t>MacOS</a:t>
            </a:r>
          </a:p>
          <a:p>
            <a:r>
              <a:rPr kumimoji="1" lang="en" altLang="zh-CN" sz="2000" dirty="0">
                <a:solidFill>
                  <a:srgbClr val="0070C0"/>
                </a:solidFill>
                <a:latin typeface="+mn-ea"/>
                <a:ea typeface="+mn-ea"/>
              </a:rPr>
              <a:t>Microkernel</a:t>
            </a:r>
            <a:endParaRPr kumimoji="1" lang="en" altLang="zh-CN" sz="1800" dirty="0">
              <a:solidFill>
                <a:srgbClr val="0070C0"/>
              </a:solidFill>
              <a:latin typeface="+mn-ea"/>
              <a:ea typeface="+mn-ea"/>
            </a:endParaRPr>
          </a:p>
          <a:p>
            <a:pPr lvl="1"/>
            <a:r>
              <a:rPr kumimoji="1" lang="en" altLang="zh-CN" sz="1800" dirty="0">
                <a:solidFill>
                  <a:srgbClr val="0070C0"/>
                </a:solidFill>
                <a:latin typeface="+mn-ea"/>
                <a:ea typeface="+mn-ea"/>
              </a:rPr>
              <a:t>QNX</a:t>
            </a:r>
            <a:r>
              <a:rPr kumimoji="1" lang="zh-CN" altLang="en-US" sz="1800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kumimoji="1" lang="en-US" altLang="zh-CN" sz="1800" dirty="0">
                <a:solidFill>
                  <a:srgbClr val="0070C0"/>
                </a:solidFill>
                <a:latin typeface="+mn-ea"/>
                <a:ea typeface="+mn-ea"/>
              </a:rPr>
              <a:t>(car)</a:t>
            </a:r>
            <a:endParaRPr kumimoji="1" lang="en" altLang="zh-CN" sz="1800" dirty="0">
              <a:solidFill>
                <a:srgbClr val="0070C0"/>
              </a:solidFill>
              <a:latin typeface="+mn-ea"/>
              <a:ea typeface="+mn-ea"/>
            </a:endParaRPr>
          </a:p>
          <a:p>
            <a:pPr lvl="1"/>
            <a:r>
              <a:rPr kumimoji="1" lang="en" altLang="zh-CN" sz="1800" b="0" dirty="0">
                <a:solidFill>
                  <a:srgbClr val="0070C0"/>
                </a:solidFill>
                <a:latin typeface="+mn-ea"/>
                <a:ea typeface="+mn-ea"/>
              </a:rPr>
              <a:t>Fuchsia/Zircon (Google)</a:t>
            </a:r>
          </a:p>
          <a:p>
            <a:pPr lvl="1"/>
            <a:r>
              <a:rPr kumimoji="1" lang="en" altLang="zh-CN" sz="1800" dirty="0">
                <a:solidFill>
                  <a:srgbClr val="0070C0"/>
                </a:solidFill>
                <a:latin typeface="+mn-ea"/>
                <a:ea typeface="+mn-ea"/>
              </a:rPr>
              <a:t>Fiasco (L4)</a:t>
            </a:r>
          </a:p>
          <a:p>
            <a:pPr lvl="1"/>
            <a:r>
              <a:rPr kumimoji="1" lang="en" altLang="zh-CN" sz="1800" dirty="0">
                <a:solidFill>
                  <a:srgbClr val="0070C0"/>
                </a:solidFill>
                <a:latin typeface="+mn-ea"/>
              </a:rPr>
              <a:t>Harmony (mobile, TV, car)</a:t>
            </a:r>
          </a:p>
          <a:p>
            <a:pPr lvl="1"/>
            <a:r>
              <a:rPr kumimoji="1" lang="en-US" altLang="zh-CN" sz="1800" dirty="0">
                <a:solidFill>
                  <a:srgbClr val="0070C0"/>
                </a:solidFill>
                <a:latin typeface="+mn-ea"/>
              </a:rPr>
              <a:t>RT-Thread Smart</a:t>
            </a:r>
            <a:r>
              <a:rPr kumimoji="1" lang="zh-CN" altLang="en-US" sz="1800" dirty="0">
                <a:solidFill>
                  <a:srgbClr val="0070C0"/>
                </a:solidFill>
                <a:latin typeface="+mn-ea"/>
              </a:rPr>
              <a:t> </a:t>
            </a:r>
            <a:r>
              <a:rPr kumimoji="1" lang="en-US" altLang="zh-CN" sz="1800" dirty="0">
                <a:solidFill>
                  <a:srgbClr val="0070C0"/>
                </a:solidFill>
                <a:latin typeface="+mn-ea"/>
              </a:rPr>
              <a:t>(IoT)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411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16B9B7-A69B-E34A-9FAC-EF6ED380B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Microkernel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Vision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1528D2-E263-5742-97E1-B00A8C9AA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4044279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Minimal OS kernel</a:t>
            </a:r>
          </a:p>
          <a:p>
            <a:pPr lvl="1"/>
            <a:r>
              <a:rPr kumimoji="1" lang="en-US" altLang="zh-CN" dirty="0"/>
              <a:t>Small 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size</a:t>
            </a:r>
          </a:p>
          <a:p>
            <a:pPr lvl="1"/>
            <a:r>
              <a:rPr kumimoji="1" lang="en-US" altLang="zh-CN" dirty="0"/>
              <a:t>Suitable for verification</a:t>
            </a:r>
          </a:p>
          <a:p>
            <a:r>
              <a:rPr kumimoji="1" lang="en-US" altLang="zh-CN" dirty="0"/>
              <a:t>System services in user-level servers</a:t>
            </a:r>
          </a:p>
          <a:p>
            <a:pPr lvl="1"/>
            <a:r>
              <a:rPr kumimoji="1" lang="en-US" altLang="zh-CN" dirty="0"/>
              <a:t>Flexible and extensible</a:t>
            </a:r>
          </a:p>
          <a:p>
            <a:r>
              <a:rPr kumimoji="1" lang="en-US" altLang="zh-CN" dirty="0"/>
              <a:t>Isolation between individual components</a:t>
            </a:r>
          </a:p>
          <a:p>
            <a:pPr lvl="1"/>
            <a:r>
              <a:rPr kumimoji="1" lang="en-US" altLang="zh-CN" dirty="0"/>
              <a:t>More resilient (no crash whole)</a:t>
            </a:r>
          </a:p>
          <a:p>
            <a:pPr lvl="1"/>
            <a:r>
              <a:rPr kumimoji="1" lang="en-US" altLang="zh-CN" dirty="0"/>
              <a:t>More secure (inter-component isolation)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A4086-9B90-B642-A1BC-CC710965B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939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9CCD4E-BE6E-554E-9B95-1113875F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Microkernel Design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3F6A80-1AA4-D14C-B93A-AF47842D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E420794-41E0-C848-90F1-559F1F91818E}"/>
              </a:ext>
            </a:extLst>
          </p:cNvPr>
          <p:cNvSpPr/>
          <p:nvPr/>
        </p:nvSpPr>
        <p:spPr>
          <a:xfrm>
            <a:off x="1907704" y="1057300"/>
            <a:ext cx="1584176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Application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3F7FD07-752A-A444-979C-26E227BC1352}"/>
              </a:ext>
            </a:extLst>
          </p:cNvPr>
          <p:cNvSpPr/>
          <p:nvPr/>
        </p:nvSpPr>
        <p:spPr>
          <a:xfrm>
            <a:off x="3713185" y="1057300"/>
            <a:ext cx="1584176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Application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0F2BF83-D16E-6B40-94F1-74375303D45C}"/>
              </a:ext>
            </a:extLst>
          </p:cNvPr>
          <p:cNvSpPr/>
          <p:nvPr/>
        </p:nvSpPr>
        <p:spPr>
          <a:xfrm>
            <a:off x="5518666" y="1057300"/>
            <a:ext cx="1584176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Application</a:t>
            </a:r>
            <a:endParaRPr kumimoji="1"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1760F81-23AC-A44A-A4FA-1F6AA6281AE4}"/>
              </a:ext>
            </a:extLst>
          </p:cNvPr>
          <p:cNvSpPr/>
          <p:nvPr/>
        </p:nvSpPr>
        <p:spPr>
          <a:xfrm>
            <a:off x="1907704" y="5185660"/>
            <a:ext cx="5195138" cy="4801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solidFill>
                  <a:schemeClr val="tx1"/>
                </a:solidFill>
              </a:rPr>
              <a:t>Hardware</a:t>
            </a:r>
            <a:endParaRPr kumimoji="1" lang="zh-CN" altLang="en-US" sz="2000" dirty="0">
              <a:solidFill>
                <a:schemeClr val="tx1"/>
              </a:solidFill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BDACF3B-B00E-A94F-A06A-808CF740D993}"/>
              </a:ext>
            </a:extLst>
          </p:cNvPr>
          <p:cNvGrpSpPr/>
          <p:nvPr/>
        </p:nvGrpSpPr>
        <p:grpSpPr>
          <a:xfrm>
            <a:off x="1899155" y="1621264"/>
            <a:ext cx="5195138" cy="1974545"/>
            <a:chOff x="1899155" y="1950968"/>
            <a:chExt cx="5195138" cy="19745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BAF3190-44F9-074C-9BCA-00AEFA4A74A6}"/>
                </a:ext>
              </a:extLst>
            </p:cNvPr>
            <p:cNvSpPr/>
            <p:nvPr/>
          </p:nvSpPr>
          <p:spPr>
            <a:xfrm>
              <a:off x="1899155" y="1950968"/>
              <a:ext cx="5195138" cy="1974545"/>
            </a:xfrm>
            <a:prstGeom prst="rect">
              <a:avLst/>
            </a:prstGeom>
            <a:solidFill>
              <a:srgbClr val="C8FD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2EE8B76-61B4-FA43-95FA-6646A1E316F6}"/>
                </a:ext>
              </a:extLst>
            </p:cNvPr>
            <p:cNvSpPr/>
            <p:nvPr/>
          </p:nvSpPr>
          <p:spPr>
            <a:xfrm>
              <a:off x="2886552" y="2425452"/>
              <a:ext cx="1296144" cy="648072"/>
            </a:xfrm>
            <a:prstGeom prst="rect">
              <a:avLst/>
            </a:prstGeom>
            <a:solidFill>
              <a:srgbClr val="DBFFAA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File</a:t>
              </a:r>
            </a:p>
            <a:p>
              <a:pPr algn="ctr"/>
              <a:r>
                <a:rPr kumimoji="1" lang="en-US" altLang="zh-CN" dirty="0"/>
                <a:t>Systems</a:t>
              </a:r>
              <a:endParaRPr kumimoji="1"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7958564-EDB5-4249-B51D-20CC8955E117}"/>
                </a:ext>
              </a:extLst>
            </p:cNvPr>
            <p:cNvSpPr/>
            <p:nvPr/>
          </p:nvSpPr>
          <p:spPr>
            <a:xfrm>
              <a:off x="4787253" y="2425452"/>
              <a:ext cx="1296144" cy="648072"/>
            </a:xfrm>
            <a:prstGeom prst="rect">
              <a:avLst/>
            </a:prstGeom>
            <a:solidFill>
              <a:srgbClr val="DBFFAA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Network</a:t>
              </a:r>
            </a:p>
            <a:p>
              <a:pPr algn="ctr"/>
              <a:r>
                <a:rPr kumimoji="1" lang="en-US" altLang="zh-CN" dirty="0"/>
                <a:t>Stacks</a:t>
              </a:r>
              <a:endParaRPr kumimoji="1"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61C7F25-38F6-7E46-8052-A227FA568777}"/>
                </a:ext>
              </a:extLst>
            </p:cNvPr>
            <p:cNvSpPr/>
            <p:nvPr/>
          </p:nvSpPr>
          <p:spPr>
            <a:xfrm>
              <a:off x="2040593" y="3217540"/>
              <a:ext cx="1517449" cy="648072"/>
            </a:xfrm>
            <a:prstGeom prst="rect">
              <a:avLst/>
            </a:prstGeom>
            <a:solidFill>
              <a:srgbClr val="DBFFAA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Memory</a:t>
              </a:r>
            </a:p>
            <a:p>
              <a:pPr algn="ctr"/>
              <a:r>
                <a:rPr kumimoji="1" lang="en-US" altLang="zh-CN" dirty="0"/>
                <a:t>Management</a:t>
              </a:r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A12F4EB-9B28-CF4B-8F8D-B7F665A57BB6}"/>
                </a:ext>
              </a:extLst>
            </p:cNvPr>
            <p:cNvSpPr/>
            <p:nvPr/>
          </p:nvSpPr>
          <p:spPr>
            <a:xfrm>
              <a:off x="3767433" y="3217540"/>
              <a:ext cx="1517449" cy="648072"/>
            </a:xfrm>
            <a:prstGeom prst="rect">
              <a:avLst/>
            </a:prstGeom>
            <a:solidFill>
              <a:srgbClr val="DBFFAA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Process</a:t>
              </a:r>
            </a:p>
            <a:p>
              <a:pPr algn="ctr"/>
              <a:r>
                <a:rPr kumimoji="1" lang="en-US" altLang="zh-CN" dirty="0"/>
                <a:t>Management</a:t>
              </a:r>
              <a:endParaRPr kumimoji="1" lang="zh-CN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EAB6DAE-842A-9A4E-A21A-27383A00C89E}"/>
                </a:ext>
              </a:extLst>
            </p:cNvPr>
            <p:cNvSpPr/>
            <p:nvPr/>
          </p:nvSpPr>
          <p:spPr>
            <a:xfrm>
              <a:off x="5494274" y="3217540"/>
              <a:ext cx="1517449" cy="648072"/>
            </a:xfrm>
            <a:prstGeom prst="rect">
              <a:avLst/>
            </a:prstGeom>
            <a:solidFill>
              <a:srgbClr val="DBFFAA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Drivers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D301479-1CF4-4743-A618-6E92B7700541}"/>
                </a:ext>
              </a:extLst>
            </p:cNvPr>
            <p:cNvSpPr/>
            <p:nvPr/>
          </p:nvSpPr>
          <p:spPr>
            <a:xfrm>
              <a:off x="1949650" y="1982908"/>
              <a:ext cx="1992853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System Servers</a:t>
              </a:r>
              <a:endParaRPr lang="zh-CN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7FDC1D19-1607-1741-931C-8E7EE70D75E9}"/>
              </a:ext>
            </a:extLst>
          </p:cNvPr>
          <p:cNvCxnSpPr/>
          <p:nvPr/>
        </p:nvCxnSpPr>
        <p:spPr>
          <a:xfrm>
            <a:off x="1608562" y="3721596"/>
            <a:ext cx="576064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AD46FB78-20D6-0E4F-B820-CB1A564F7176}"/>
              </a:ext>
            </a:extLst>
          </p:cNvPr>
          <p:cNvSpPr txBox="1"/>
          <p:nvPr/>
        </p:nvSpPr>
        <p:spPr>
          <a:xfrm>
            <a:off x="7267074" y="2890871"/>
            <a:ext cx="523220" cy="7985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2200" dirty="0"/>
              <a:t>User</a:t>
            </a:r>
            <a:endParaRPr kumimoji="1" lang="zh-CN" altLang="en-US" sz="22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DF865FB-A9C9-2E42-AE12-F4F8BAD82409}"/>
              </a:ext>
            </a:extLst>
          </p:cNvPr>
          <p:cNvSpPr txBox="1"/>
          <p:nvPr/>
        </p:nvSpPr>
        <p:spPr>
          <a:xfrm>
            <a:off x="7267074" y="3857227"/>
            <a:ext cx="523220" cy="16954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2200" dirty="0"/>
              <a:t>Kernel mode</a:t>
            </a:r>
            <a:endParaRPr kumimoji="1" lang="zh-CN" altLang="en-US" sz="22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20F7CB5-CF21-784D-A9A6-37B1328FFD21}"/>
              </a:ext>
            </a:extLst>
          </p:cNvPr>
          <p:cNvGrpSpPr/>
          <p:nvPr/>
        </p:nvGrpSpPr>
        <p:grpSpPr>
          <a:xfrm>
            <a:off x="1897142" y="3857227"/>
            <a:ext cx="5195138" cy="1232521"/>
            <a:chOff x="2060104" y="3865610"/>
            <a:chExt cx="5195138" cy="12325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55A39F5-6477-C74F-880F-4ECF3BC6A35D}"/>
                </a:ext>
              </a:extLst>
            </p:cNvPr>
            <p:cNvSpPr/>
            <p:nvPr/>
          </p:nvSpPr>
          <p:spPr>
            <a:xfrm>
              <a:off x="2060104" y="3865610"/>
              <a:ext cx="5195138" cy="1232521"/>
            </a:xfrm>
            <a:prstGeom prst="rect">
              <a:avLst/>
            </a:prstGeom>
            <a:solidFill>
              <a:srgbClr val="FFB8B9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AA74B62-E2A5-EA41-9725-7031EAB0F096}"/>
                </a:ext>
              </a:extLst>
            </p:cNvPr>
            <p:cNvSpPr/>
            <p:nvPr/>
          </p:nvSpPr>
          <p:spPr>
            <a:xfrm>
              <a:off x="2085953" y="3871060"/>
              <a:ext cx="151035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Microkernel</a:t>
              </a:r>
              <a:endParaRPr lang="zh-CN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D0A707C-0135-F347-9B73-46E7C91AA930}"/>
                </a:ext>
              </a:extLst>
            </p:cNvPr>
            <p:cNvSpPr/>
            <p:nvPr/>
          </p:nvSpPr>
          <p:spPr>
            <a:xfrm>
              <a:off x="2411760" y="4369668"/>
              <a:ext cx="1296144" cy="6480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Threads</a:t>
              </a:r>
              <a:endParaRPr kumimoji="1" lang="zh-CN" altLang="en-US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8E1492C-175D-A245-8A5B-E4E09553987A}"/>
                </a:ext>
              </a:extLst>
            </p:cNvPr>
            <p:cNvSpPr/>
            <p:nvPr/>
          </p:nvSpPr>
          <p:spPr>
            <a:xfrm>
              <a:off x="4041649" y="4369668"/>
              <a:ext cx="1296144" cy="6480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IPC</a:t>
              </a:r>
              <a:endParaRPr kumimoji="1"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C66F3FE-390F-2A44-8494-F78920627C68}"/>
                </a:ext>
              </a:extLst>
            </p:cNvPr>
            <p:cNvSpPr/>
            <p:nvPr/>
          </p:nvSpPr>
          <p:spPr>
            <a:xfrm>
              <a:off x="5671538" y="4369668"/>
              <a:ext cx="1296144" cy="6480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Sched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4328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19F348-9C91-DD46-A3E3-A50F388B4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Interaction Becomes Different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A76ACE-D6EA-054C-98F4-E62982C23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39267F-BB2A-1848-B6C9-8E7C7AA7770A}"/>
              </a:ext>
            </a:extLst>
          </p:cNvPr>
          <p:cNvSpPr/>
          <p:nvPr/>
        </p:nvSpPr>
        <p:spPr>
          <a:xfrm>
            <a:off x="1331640" y="1436840"/>
            <a:ext cx="1584176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Application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E615EA-A966-BB48-97A6-80C9DB908C62}"/>
              </a:ext>
            </a:extLst>
          </p:cNvPr>
          <p:cNvSpPr/>
          <p:nvPr/>
        </p:nvSpPr>
        <p:spPr>
          <a:xfrm>
            <a:off x="1331640" y="2216828"/>
            <a:ext cx="1584176" cy="2364164"/>
          </a:xfrm>
          <a:prstGeom prst="rect">
            <a:avLst/>
          </a:prstGeom>
          <a:solidFill>
            <a:srgbClr val="FFB8B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E69B274-0660-F04D-B9CC-43F22900021E}"/>
              </a:ext>
            </a:extLst>
          </p:cNvPr>
          <p:cNvSpPr/>
          <p:nvPr/>
        </p:nvSpPr>
        <p:spPr>
          <a:xfrm>
            <a:off x="1475656" y="2483768"/>
            <a:ext cx="1296144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File</a:t>
            </a:r>
          </a:p>
          <a:p>
            <a:pPr algn="ctr"/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8F5C639-4C3C-E44B-9CFF-B3D3B5580407}"/>
              </a:ext>
            </a:extLst>
          </p:cNvPr>
          <p:cNvSpPr/>
          <p:nvPr/>
        </p:nvSpPr>
        <p:spPr>
          <a:xfrm>
            <a:off x="1475656" y="3675386"/>
            <a:ext cx="1296145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Disk</a:t>
            </a:r>
          </a:p>
          <a:p>
            <a:pPr algn="ctr"/>
            <a:r>
              <a:rPr kumimoji="1" lang="en-US" altLang="zh-CN" dirty="0"/>
              <a:t>Driver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B7D9A81-9991-6B47-AE83-9764DD20DC6A}"/>
              </a:ext>
            </a:extLst>
          </p:cNvPr>
          <p:cNvSpPr/>
          <p:nvPr/>
        </p:nvSpPr>
        <p:spPr>
          <a:xfrm>
            <a:off x="1331640" y="4799500"/>
            <a:ext cx="1584176" cy="4801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solidFill>
                  <a:schemeClr val="tx1"/>
                </a:solidFill>
              </a:rPr>
              <a:t>Disk</a:t>
            </a:r>
            <a:endParaRPr kumimoji="1" lang="zh-CN" alt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31938A7-A36B-7A47-8A96-3FF687F254C0}"/>
              </a:ext>
            </a:extLst>
          </p:cNvPr>
          <p:cNvCxnSpPr>
            <a:cxnSpLocks/>
          </p:cNvCxnSpPr>
          <p:nvPr/>
        </p:nvCxnSpPr>
        <p:spPr>
          <a:xfrm>
            <a:off x="1907704" y="1940896"/>
            <a:ext cx="0" cy="5428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2DF8274D-6F31-254B-8B85-974C9613338C}"/>
              </a:ext>
            </a:extLst>
          </p:cNvPr>
          <p:cNvCxnSpPr>
            <a:cxnSpLocks/>
          </p:cNvCxnSpPr>
          <p:nvPr/>
        </p:nvCxnSpPr>
        <p:spPr>
          <a:xfrm>
            <a:off x="1907704" y="3100242"/>
            <a:ext cx="1" cy="5751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AA9441C-A3F6-3E49-8554-D598190F0BE5}"/>
              </a:ext>
            </a:extLst>
          </p:cNvPr>
          <p:cNvCxnSpPr>
            <a:cxnSpLocks/>
          </p:cNvCxnSpPr>
          <p:nvPr/>
        </p:nvCxnSpPr>
        <p:spPr>
          <a:xfrm>
            <a:off x="1907704" y="4329884"/>
            <a:ext cx="5270" cy="4696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C6EBE0F1-3680-FD4E-8B69-0F8B2650861B}"/>
              </a:ext>
            </a:extLst>
          </p:cNvPr>
          <p:cNvCxnSpPr>
            <a:cxnSpLocks/>
          </p:cNvCxnSpPr>
          <p:nvPr/>
        </p:nvCxnSpPr>
        <p:spPr>
          <a:xfrm>
            <a:off x="2267744" y="1936400"/>
            <a:ext cx="0" cy="54287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369DF94F-5255-F84D-9277-7D75A905CB55}"/>
              </a:ext>
            </a:extLst>
          </p:cNvPr>
          <p:cNvCxnSpPr>
            <a:cxnSpLocks/>
          </p:cNvCxnSpPr>
          <p:nvPr/>
        </p:nvCxnSpPr>
        <p:spPr>
          <a:xfrm>
            <a:off x="2267744" y="3095746"/>
            <a:ext cx="1" cy="575144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B61AA0A1-6780-744E-B9BB-EC3D56106CCC}"/>
              </a:ext>
            </a:extLst>
          </p:cNvPr>
          <p:cNvCxnSpPr>
            <a:cxnSpLocks/>
          </p:cNvCxnSpPr>
          <p:nvPr/>
        </p:nvCxnSpPr>
        <p:spPr>
          <a:xfrm>
            <a:off x="2267744" y="4325388"/>
            <a:ext cx="5270" cy="46961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4CAA347C-9710-6A43-AB4C-DBFE734FB148}"/>
              </a:ext>
            </a:extLst>
          </p:cNvPr>
          <p:cNvSpPr txBox="1"/>
          <p:nvPr/>
        </p:nvSpPr>
        <p:spPr>
          <a:xfrm>
            <a:off x="2884574" y="1036730"/>
            <a:ext cx="299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Example: file operations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63053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19F348-9C91-DD46-A3E3-A50F388B4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Interaction Becomes Different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A76ACE-D6EA-054C-98F4-E62982C23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39267F-BB2A-1848-B6C9-8E7C7AA7770A}"/>
              </a:ext>
            </a:extLst>
          </p:cNvPr>
          <p:cNvSpPr/>
          <p:nvPr/>
        </p:nvSpPr>
        <p:spPr>
          <a:xfrm>
            <a:off x="1331640" y="1436840"/>
            <a:ext cx="1584176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Application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E615EA-A966-BB48-97A6-80C9DB908C62}"/>
              </a:ext>
            </a:extLst>
          </p:cNvPr>
          <p:cNvSpPr/>
          <p:nvPr/>
        </p:nvSpPr>
        <p:spPr>
          <a:xfrm>
            <a:off x="1331640" y="2216828"/>
            <a:ext cx="1584176" cy="2364164"/>
          </a:xfrm>
          <a:prstGeom prst="rect">
            <a:avLst/>
          </a:prstGeom>
          <a:solidFill>
            <a:srgbClr val="FFB8B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E69B274-0660-F04D-B9CC-43F22900021E}"/>
              </a:ext>
            </a:extLst>
          </p:cNvPr>
          <p:cNvSpPr/>
          <p:nvPr/>
        </p:nvSpPr>
        <p:spPr>
          <a:xfrm>
            <a:off x="1475656" y="2483768"/>
            <a:ext cx="1296144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File</a:t>
            </a:r>
          </a:p>
          <a:p>
            <a:pPr algn="ctr"/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8F5C639-4C3C-E44B-9CFF-B3D3B5580407}"/>
              </a:ext>
            </a:extLst>
          </p:cNvPr>
          <p:cNvSpPr/>
          <p:nvPr/>
        </p:nvSpPr>
        <p:spPr>
          <a:xfrm>
            <a:off x="1475656" y="3675386"/>
            <a:ext cx="1296145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Disk</a:t>
            </a:r>
          </a:p>
          <a:p>
            <a:pPr algn="ctr"/>
            <a:r>
              <a:rPr kumimoji="1" lang="en-US" altLang="zh-CN" dirty="0"/>
              <a:t>Driver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B7D9A81-9991-6B47-AE83-9764DD20DC6A}"/>
              </a:ext>
            </a:extLst>
          </p:cNvPr>
          <p:cNvSpPr/>
          <p:nvPr/>
        </p:nvSpPr>
        <p:spPr>
          <a:xfrm>
            <a:off x="1331640" y="4799500"/>
            <a:ext cx="1584176" cy="4801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solidFill>
                  <a:schemeClr val="tx1"/>
                </a:solidFill>
              </a:rPr>
              <a:t>Disk</a:t>
            </a:r>
            <a:endParaRPr kumimoji="1" lang="zh-CN" alt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31938A7-A36B-7A47-8A96-3FF687F254C0}"/>
              </a:ext>
            </a:extLst>
          </p:cNvPr>
          <p:cNvCxnSpPr>
            <a:cxnSpLocks/>
          </p:cNvCxnSpPr>
          <p:nvPr/>
        </p:nvCxnSpPr>
        <p:spPr>
          <a:xfrm>
            <a:off x="1907704" y="1940896"/>
            <a:ext cx="0" cy="5428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2DF8274D-6F31-254B-8B85-974C9613338C}"/>
              </a:ext>
            </a:extLst>
          </p:cNvPr>
          <p:cNvCxnSpPr>
            <a:cxnSpLocks/>
          </p:cNvCxnSpPr>
          <p:nvPr/>
        </p:nvCxnSpPr>
        <p:spPr>
          <a:xfrm>
            <a:off x="1907704" y="3100242"/>
            <a:ext cx="1" cy="5751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AA9441C-A3F6-3E49-8554-D598190F0BE5}"/>
              </a:ext>
            </a:extLst>
          </p:cNvPr>
          <p:cNvCxnSpPr>
            <a:cxnSpLocks/>
          </p:cNvCxnSpPr>
          <p:nvPr/>
        </p:nvCxnSpPr>
        <p:spPr>
          <a:xfrm>
            <a:off x="1907704" y="4329884"/>
            <a:ext cx="5270" cy="4696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C6EBE0F1-3680-FD4E-8B69-0F8B2650861B}"/>
              </a:ext>
            </a:extLst>
          </p:cNvPr>
          <p:cNvCxnSpPr>
            <a:cxnSpLocks/>
          </p:cNvCxnSpPr>
          <p:nvPr/>
        </p:nvCxnSpPr>
        <p:spPr>
          <a:xfrm>
            <a:off x="2267744" y="1936400"/>
            <a:ext cx="0" cy="54287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369DF94F-5255-F84D-9277-7D75A905CB55}"/>
              </a:ext>
            </a:extLst>
          </p:cNvPr>
          <p:cNvCxnSpPr>
            <a:cxnSpLocks/>
          </p:cNvCxnSpPr>
          <p:nvPr/>
        </p:nvCxnSpPr>
        <p:spPr>
          <a:xfrm>
            <a:off x="2267744" y="3095746"/>
            <a:ext cx="1" cy="57514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B61AA0A1-6780-744E-B9BB-EC3D56106CCC}"/>
              </a:ext>
            </a:extLst>
          </p:cNvPr>
          <p:cNvCxnSpPr>
            <a:cxnSpLocks/>
          </p:cNvCxnSpPr>
          <p:nvPr/>
        </p:nvCxnSpPr>
        <p:spPr>
          <a:xfrm>
            <a:off x="2267744" y="4325388"/>
            <a:ext cx="5270" cy="46961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D16533B-40F4-5F4D-B987-FC89C76D2C55}"/>
              </a:ext>
            </a:extLst>
          </p:cNvPr>
          <p:cNvSpPr/>
          <p:nvPr/>
        </p:nvSpPr>
        <p:spPr>
          <a:xfrm>
            <a:off x="4298144" y="1965136"/>
            <a:ext cx="921928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05F8682-6CE1-1E49-BC38-4E6146C7F656}"/>
              </a:ext>
            </a:extLst>
          </p:cNvPr>
          <p:cNvSpPr/>
          <p:nvPr/>
        </p:nvSpPr>
        <p:spPr>
          <a:xfrm>
            <a:off x="5580112" y="1908590"/>
            <a:ext cx="1296144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File</a:t>
            </a:r>
          </a:p>
          <a:p>
            <a:pPr algn="ctr"/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2D913C2-C20D-1343-9630-E3E5059EE604}"/>
              </a:ext>
            </a:extLst>
          </p:cNvPr>
          <p:cNvSpPr/>
          <p:nvPr/>
        </p:nvSpPr>
        <p:spPr>
          <a:xfrm>
            <a:off x="7164288" y="1908590"/>
            <a:ext cx="1296145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Disk</a:t>
            </a:r>
          </a:p>
          <a:p>
            <a:pPr algn="ctr"/>
            <a:r>
              <a:rPr kumimoji="1" lang="en-US" altLang="zh-CN" dirty="0"/>
              <a:t>Driver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A1B616B-DC29-DA45-85A6-759455E0084F}"/>
              </a:ext>
            </a:extLst>
          </p:cNvPr>
          <p:cNvSpPr/>
          <p:nvPr/>
        </p:nvSpPr>
        <p:spPr>
          <a:xfrm>
            <a:off x="4298144" y="3080057"/>
            <a:ext cx="4162290" cy="561670"/>
          </a:xfrm>
          <a:prstGeom prst="rect">
            <a:avLst/>
          </a:prstGeom>
          <a:solidFill>
            <a:srgbClr val="FFB8B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438E7F5-FBEA-B140-B0BE-F2D3F96221CF}"/>
              </a:ext>
            </a:extLst>
          </p:cNvPr>
          <p:cNvSpPr/>
          <p:nvPr/>
        </p:nvSpPr>
        <p:spPr>
          <a:xfrm>
            <a:off x="7020272" y="4100840"/>
            <a:ext cx="1584176" cy="4801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solidFill>
                  <a:schemeClr val="tx1"/>
                </a:solidFill>
              </a:rPr>
              <a:t>Disk</a:t>
            </a:r>
            <a:endParaRPr kumimoji="1" lang="zh-CN" altLang="en-US" sz="2000" dirty="0">
              <a:solidFill>
                <a:schemeClr val="tx1"/>
              </a:solidFill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0A42BB59-2502-9943-A8B4-5BF3FC99CAA7}"/>
              </a:ext>
            </a:extLst>
          </p:cNvPr>
          <p:cNvGrpSpPr/>
          <p:nvPr/>
        </p:nvGrpSpPr>
        <p:grpSpPr>
          <a:xfrm>
            <a:off x="4586176" y="2479272"/>
            <a:ext cx="1368152" cy="738268"/>
            <a:chOff x="5004048" y="2479272"/>
            <a:chExt cx="1368152" cy="738268"/>
          </a:xfrm>
        </p:grpSpPr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2D1C1EB0-4A39-0E47-951F-2EF380772DFF}"/>
                </a:ext>
              </a:extLst>
            </p:cNvPr>
            <p:cNvCxnSpPr>
              <a:cxnSpLocks/>
            </p:cNvCxnSpPr>
            <p:nvPr/>
          </p:nvCxnSpPr>
          <p:spPr>
            <a:xfrm>
              <a:off x="5004048" y="2479272"/>
              <a:ext cx="0" cy="738268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线箭头连接符 24">
              <a:extLst>
                <a:ext uri="{FF2B5EF4-FFF2-40B4-BE49-F238E27FC236}">
                  <a16:creationId xmlns:a16="http://schemas.microsoft.com/office/drawing/2014/main" id="{A817934E-77A9-4C4A-97D4-3D4C140E95F7}"/>
                </a:ext>
              </a:extLst>
            </p:cNvPr>
            <p:cNvCxnSpPr>
              <a:cxnSpLocks/>
            </p:cNvCxnSpPr>
            <p:nvPr/>
          </p:nvCxnSpPr>
          <p:spPr>
            <a:xfrm>
              <a:off x="6372200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69338C4C-9BEA-7340-B621-F906031802DE}"/>
                </a:ext>
              </a:extLst>
            </p:cNvPr>
            <p:cNvCxnSpPr/>
            <p:nvPr/>
          </p:nvCxnSpPr>
          <p:spPr>
            <a:xfrm>
              <a:off x="5004048" y="3203227"/>
              <a:ext cx="13681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305B88F4-9C0D-FD44-882B-2C812B6ABC88}"/>
              </a:ext>
            </a:extLst>
          </p:cNvPr>
          <p:cNvGrpSpPr/>
          <p:nvPr/>
        </p:nvGrpSpPr>
        <p:grpSpPr>
          <a:xfrm>
            <a:off x="6602400" y="2520569"/>
            <a:ext cx="1368152" cy="696971"/>
            <a:chOff x="7020272" y="2520569"/>
            <a:chExt cx="1368152" cy="696971"/>
          </a:xfrm>
        </p:grpSpPr>
        <p:cxnSp>
          <p:nvCxnSpPr>
            <p:cNvPr id="38" name="直线箭头连接符 37">
              <a:extLst>
                <a:ext uri="{FF2B5EF4-FFF2-40B4-BE49-F238E27FC236}">
                  <a16:creationId xmlns:a16="http://schemas.microsoft.com/office/drawing/2014/main" id="{966E0E82-238B-BF49-AB9D-59B5E51508E0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2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线箭头连接符 38">
              <a:extLst>
                <a:ext uri="{FF2B5EF4-FFF2-40B4-BE49-F238E27FC236}">
                  <a16:creationId xmlns:a16="http://schemas.microsoft.com/office/drawing/2014/main" id="{A9A67183-6A95-FE47-B7CA-FA867020DC59}"/>
                </a:ext>
              </a:extLst>
            </p:cNvPr>
            <p:cNvCxnSpPr>
              <a:cxnSpLocks/>
            </p:cNvCxnSpPr>
            <p:nvPr/>
          </p:nvCxnSpPr>
          <p:spPr>
            <a:xfrm>
              <a:off x="8388424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8C0866A1-9EEF-1046-A5D5-BD23D30FE0BC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2" y="3203227"/>
              <a:ext cx="13681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890D001C-A311-054A-9E73-C5B49EB56D12}"/>
              </a:ext>
            </a:extLst>
          </p:cNvPr>
          <p:cNvCxnSpPr>
            <a:cxnSpLocks/>
          </p:cNvCxnSpPr>
          <p:nvPr/>
        </p:nvCxnSpPr>
        <p:spPr>
          <a:xfrm>
            <a:off x="8114568" y="2520569"/>
            <a:ext cx="0" cy="15802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3907FC65-AC06-1142-9417-3754B9469447}"/>
              </a:ext>
            </a:extLst>
          </p:cNvPr>
          <p:cNvCxnSpPr>
            <a:cxnSpLocks/>
          </p:cNvCxnSpPr>
          <p:nvPr/>
        </p:nvCxnSpPr>
        <p:spPr>
          <a:xfrm>
            <a:off x="8268928" y="2537185"/>
            <a:ext cx="0" cy="1563655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490E5C3E-AD2E-6940-80A6-57EB91E32288}"/>
              </a:ext>
            </a:extLst>
          </p:cNvPr>
          <p:cNvGrpSpPr/>
          <p:nvPr/>
        </p:nvGrpSpPr>
        <p:grpSpPr>
          <a:xfrm>
            <a:off x="4932757" y="2469192"/>
            <a:ext cx="805547" cy="676340"/>
            <a:chOff x="5350629" y="2469192"/>
            <a:chExt cx="805547" cy="676340"/>
          </a:xfrm>
        </p:grpSpPr>
        <p:cxnSp>
          <p:nvCxnSpPr>
            <p:cNvPr id="49" name="直线箭头连接符 48">
              <a:extLst>
                <a:ext uri="{FF2B5EF4-FFF2-40B4-BE49-F238E27FC236}">
                  <a16:creationId xmlns:a16="http://schemas.microsoft.com/office/drawing/2014/main" id="{AD41EA5A-E7D7-D24C-A31A-ACFCF04BF31A}"/>
                </a:ext>
              </a:extLst>
            </p:cNvPr>
            <p:cNvCxnSpPr>
              <a:cxnSpLocks/>
            </p:cNvCxnSpPr>
            <p:nvPr/>
          </p:nvCxnSpPr>
          <p:spPr>
            <a:xfrm>
              <a:off x="5364088" y="2469192"/>
              <a:ext cx="0" cy="666672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84F14BC8-9A57-234B-B7A4-E4367A5FDAED}"/>
                </a:ext>
              </a:extLst>
            </p:cNvPr>
            <p:cNvCxnSpPr>
              <a:cxnSpLocks/>
            </p:cNvCxnSpPr>
            <p:nvPr/>
          </p:nvCxnSpPr>
          <p:spPr>
            <a:xfrm>
              <a:off x="5350629" y="3129352"/>
              <a:ext cx="805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线箭头连接符 59">
              <a:extLst>
                <a:ext uri="{FF2B5EF4-FFF2-40B4-BE49-F238E27FC236}">
                  <a16:creationId xmlns:a16="http://schemas.microsoft.com/office/drawing/2014/main" id="{3300659D-344A-174B-8C3C-75D722ED64B2}"/>
                </a:ext>
              </a:extLst>
            </p:cNvPr>
            <p:cNvCxnSpPr>
              <a:cxnSpLocks/>
            </p:cNvCxnSpPr>
            <p:nvPr/>
          </p:nvCxnSpPr>
          <p:spPr>
            <a:xfrm>
              <a:off x="6156176" y="2537185"/>
              <a:ext cx="0" cy="60834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2B4F422B-0A3B-504A-B978-46BFF632F646}"/>
              </a:ext>
            </a:extLst>
          </p:cNvPr>
          <p:cNvGrpSpPr/>
          <p:nvPr/>
        </p:nvGrpSpPr>
        <p:grpSpPr>
          <a:xfrm>
            <a:off x="6732957" y="2537185"/>
            <a:ext cx="805547" cy="615394"/>
            <a:chOff x="7150829" y="2537185"/>
            <a:chExt cx="805547" cy="615394"/>
          </a:xfrm>
        </p:grpSpPr>
        <p:cxnSp>
          <p:nvCxnSpPr>
            <p:cNvPr id="63" name="直线箭头连接符 62">
              <a:extLst>
                <a:ext uri="{FF2B5EF4-FFF2-40B4-BE49-F238E27FC236}">
                  <a16:creationId xmlns:a16="http://schemas.microsoft.com/office/drawing/2014/main" id="{E29D0659-BC64-F04A-B833-44C787E154DE}"/>
                </a:ext>
              </a:extLst>
            </p:cNvPr>
            <p:cNvCxnSpPr>
              <a:cxnSpLocks/>
            </p:cNvCxnSpPr>
            <p:nvPr/>
          </p:nvCxnSpPr>
          <p:spPr>
            <a:xfrm>
              <a:off x="7164288" y="2537185"/>
              <a:ext cx="0" cy="605726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ADA0688E-7B27-0F4A-BBFF-097F366600E5}"/>
                </a:ext>
              </a:extLst>
            </p:cNvPr>
            <p:cNvCxnSpPr>
              <a:cxnSpLocks/>
            </p:cNvCxnSpPr>
            <p:nvPr/>
          </p:nvCxnSpPr>
          <p:spPr>
            <a:xfrm>
              <a:off x="7150829" y="3136399"/>
              <a:ext cx="805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线箭头连接符 64">
              <a:extLst>
                <a:ext uri="{FF2B5EF4-FFF2-40B4-BE49-F238E27FC236}">
                  <a16:creationId xmlns:a16="http://schemas.microsoft.com/office/drawing/2014/main" id="{16B77FC1-FF9F-E24E-A1D4-C63C54E3B4B5}"/>
                </a:ext>
              </a:extLst>
            </p:cNvPr>
            <p:cNvCxnSpPr>
              <a:cxnSpLocks/>
            </p:cNvCxnSpPr>
            <p:nvPr/>
          </p:nvCxnSpPr>
          <p:spPr>
            <a:xfrm>
              <a:off x="7956376" y="2544232"/>
              <a:ext cx="0" cy="60834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56190405-E167-8448-AAF1-7F881AF70981}"/>
              </a:ext>
            </a:extLst>
          </p:cNvPr>
          <p:cNvSpPr txBox="1"/>
          <p:nvPr/>
        </p:nvSpPr>
        <p:spPr>
          <a:xfrm>
            <a:off x="2884574" y="1036730"/>
            <a:ext cx="299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Example: file operations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3843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4300DF-B7E4-6047-B3AE-8B9375FD7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From the View of Developers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8ED5C-E041-0F44-AE46-58F657031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04427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Customizability</a:t>
            </a:r>
          </a:p>
          <a:p>
            <a:pPr lvl="1"/>
            <a:r>
              <a:rPr kumimoji="1" lang="en-US" altLang="zh-CN" dirty="0"/>
              <a:t>Configure suitable servers (embedded, desktop …)</a:t>
            </a:r>
          </a:p>
          <a:p>
            <a:pPr lvl="1"/>
            <a:r>
              <a:rPr kumimoji="1" lang="en-US" altLang="zh-CN" dirty="0"/>
              <a:t>Remove unneeded servers</a:t>
            </a:r>
          </a:p>
          <a:p>
            <a:r>
              <a:rPr kumimoji="1" lang="en-US" altLang="zh-CN" dirty="0"/>
              <a:t>Enforce reasonable system design</a:t>
            </a:r>
          </a:p>
          <a:p>
            <a:pPr lvl="1"/>
            <a:r>
              <a:rPr kumimoji="1" lang="en-US" altLang="zh-CN" dirty="0"/>
              <a:t>Well-defined interfaces between components</a:t>
            </a:r>
          </a:p>
          <a:p>
            <a:pPr lvl="1"/>
            <a:r>
              <a:rPr kumimoji="1" lang="en-US" altLang="zh-CN" dirty="0"/>
              <a:t>No access to components besides the interfaces</a:t>
            </a:r>
          </a:p>
          <a:p>
            <a:pPr lvl="1"/>
            <a:r>
              <a:rPr kumimoji="1" lang="en-US" altLang="zh-CN" dirty="0"/>
              <a:t>Improved maintainability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1508DF-C741-F94E-8710-6BBB433BD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051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D7B4E1-C812-754E-966B-DA2C58D09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Mach</a:t>
            </a:r>
            <a:r>
              <a:rPr kumimoji="1" lang="zh-CN" altLang="en-US" dirty="0"/>
              <a:t>：</a:t>
            </a:r>
            <a:r>
              <a:rPr kumimoji="1" lang="en-US" altLang="zh-CN" dirty="0"/>
              <a:t>The First Microkernel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100BC8-DFC8-A548-9189-46F32BAD6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Mach – developed at CMU, 1985 – 1994</a:t>
            </a:r>
          </a:p>
          <a:p>
            <a:pPr lvl="1"/>
            <a:r>
              <a:rPr kumimoji="1" lang="en-US" altLang="zh-CN" dirty="0"/>
              <a:t>Rick Rashid (former head of MS Research)</a:t>
            </a:r>
          </a:p>
          <a:p>
            <a:pPr lvl="1"/>
            <a:r>
              <a:rPr kumimoji="1" lang="en-US" altLang="zh-CN" dirty="0" err="1"/>
              <a:t>Avie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Tevanian</a:t>
            </a:r>
            <a:r>
              <a:rPr kumimoji="1" lang="en-US" altLang="zh-CN" dirty="0"/>
              <a:t> (former Apple CTO)</a:t>
            </a:r>
          </a:p>
          <a:p>
            <a:pPr lvl="1"/>
            <a:r>
              <a:rPr kumimoji="1" lang="en-US" altLang="zh-CN" dirty="0"/>
              <a:t>Brian </a:t>
            </a:r>
            <a:r>
              <a:rPr kumimoji="1" lang="en-US" altLang="zh-CN" dirty="0" err="1"/>
              <a:t>Bershad</a:t>
            </a:r>
            <a:r>
              <a:rPr kumimoji="1" lang="en-US" altLang="zh-CN" dirty="0"/>
              <a:t> (professor @ U. of Washington)</a:t>
            </a:r>
          </a:p>
          <a:p>
            <a:r>
              <a:rPr kumimoji="1" lang="en-US" altLang="zh-CN" dirty="0"/>
              <a:t>Foundation for several real systems</a:t>
            </a:r>
          </a:p>
          <a:p>
            <a:pPr lvl="1"/>
            <a:r>
              <a:rPr kumimoji="1" lang="en-US" altLang="zh-CN" dirty="0"/>
              <a:t>IBM Workplace OS</a:t>
            </a:r>
          </a:p>
          <a:p>
            <a:pPr lvl="1"/>
            <a:r>
              <a:rPr kumimoji="1" lang="en-US" altLang="zh-CN" dirty="0"/>
              <a:t>Next OS --&gt; Mac OS X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FF926D-A234-504F-9B96-5F65EC883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160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FA0F94-1ADC-E243-8149-860EBDB48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IBM Workplace 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E487CE-D014-C44A-918C-56E303822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6100"/>
            <a:ext cx="8507288" cy="3771636"/>
          </a:xfrm>
        </p:spPr>
        <p:txBody>
          <a:bodyPr>
            <a:normAutofit/>
          </a:bodyPr>
          <a:lstStyle/>
          <a:p>
            <a:r>
              <a:rPr kumimoji="1" lang="en-US" altLang="zh-CN" sz="2400" b="0" dirty="0"/>
              <a:t>Main goals: 1. multiple OS personalities</a:t>
            </a:r>
          </a:p>
          <a:p>
            <a:pPr marL="457200" lvl="1" indent="0">
              <a:buNone/>
            </a:pPr>
            <a:r>
              <a:rPr kumimoji="1" lang="en-US" altLang="zh-CN" dirty="0"/>
              <a:t>		   2. run on multiple HW architectures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D4C38E-0939-2041-A4F9-81F506CB8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ACF6E39-6557-724B-B3A8-325D67F636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t="1990" r="1141" b="1990"/>
          <a:stretch/>
        </p:blipFill>
        <p:spPr>
          <a:xfrm>
            <a:off x="1763688" y="2175385"/>
            <a:ext cx="5472608" cy="34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15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4C652C-543F-F048-9E71-0B625314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Lessons Learned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F35620-ADA0-5A4F-84A4-399D5F119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400" b="0" u="sng" dirty="0"/>
              <a:t>Microkernel worked, but system atop it did not</a:t>
            </a:r>
          </a:p>
          <a:p>
            <a:r>
              <a:rPr kumimoji="1" lang="en-US" altLang="zh-CN" sz="2400" b="0" dirty="0"/>
              <a:t>Underestimated difficulties in creating OS personalities</a:t>
            </a:r>
          </a:p>
          <a:p>
            <a:r>
              <a:rPr kumimoji="1" lang="en-US" altLang="zh-CN" sz="2400" b="0" dirty="0"/>
              <a:t>✔️</a:t>
            </a:r>
            <a:r>
              <a:rPr kumimoji="1" lang="zh-CN" altLang="en-US" sz="2400" b="0" dirty="0"/>
              <a:t> </a:t>
            </a:r>
            <a:r>
              <a:rPr kumimoji="1" lang="en-US" altLang="zh-CN" sz="2400" b="0" dirty="0"/>
              <a:t>subsystem</a:t>
            </a:r>
            <a:r>
              <a:rPr kumimoji="1" lang="zh-CN" altLang="en-US" sz="2400" b="0" dirty="0"/>
              <a:t> </a:t>
            </a:r>
            <a:r>
              <a:rPr kumimoji="1" lang="en-US" altLang="zh-CN" sz="2400" b="0" dirty="0"/>
              <a:t>protection/isolation</a:t>
            </a:r>
          </a:p>
          <a:p>
            <a:r>
              <a:rPr kumimoji="1" lang="en-US" altLang="zh-CN" sz="2400" b="0" dirty="0"/>
              <a:t>✔️</a:t>
            </a:r>
            <a:r>
              <a:rPr kumimoji="1" lang="zh-CN" altLang="en-US" sz="2400" b="0" dirty="0"/>
              <a:t> </a:t>
            </a:r>
            <a:r>
              <a:rPr kumimoji="1" lang="en-US" altLang="zh-CN" sz="2400" b="0" dirty="0"/>
              <a:t>small</a:t>
            </a:r>
            <a:r>
              <a:rPr kumimoji="1" lang="zh-CN" altLang="en-US" sz="2400" b="0" dirty="0"/>
              <a:t> </a:t>
            </a:r>
            <a:r>
              <a:rPr kumimoji="1" lang="en-US" altLang="zh-CN" sz="2400" b="0" dirty="0"/>
              <a:t>code</a:t>
            </a:r>
            <a:r>
              <a:rPr kumimoji="1" lang="zh-CN" altLang="en-US" sz="2400" b="0" dirty="0"/>
              <a:t> </a:t>
            </a:r>
            <a:r>
              <a:rPr kumimoji="1" lang="en-US" altLang="zh-CN" sz="2400" b="0" dirty="0"/>
              <a:t>size</a:t>
            </a:r>
          </a:p>
          <a:p>
            <a:r>
              <a:rPr kumimoji="1" lang="en-US" altLang="zh-CN" sz="2400" b="0" dirty="0"/>
              <a:t>✔️</a:t>
            </a:r>
            <a:r>
              <a:rPr kumimoji="1" lang="zh-CN" altLang="en-US" sz="2400" b="0" dirty="0"/>
              <a:t> </a:t>
            </a:r>
            <a:r>
              <a:rPr kumimoji="1" lang="en-US" altLang="zh-CN" sz="2400" b="0" dirty="0"/>
              <a:t>customizability:</a:t>
            </a:r>
            <a:r>
              <a:rPr kumimoji="1" lang="zh-CN" altLang="en-US" sz="2400" b="0" dirty="0"/>
              <a:t> </a:t>
            </a:r>
            <a:endParaRPr kumimoji="1" lang="en-US" altLang="zh-CN" sz="2400" b="0" dirty="0"/>
          </a:p>
          <a:p>
            <a:pPr lvl="1"/>
            <a:r>
              <a:rPr kumimoji="1" lang="en-US" altLang="zh-CN" sz="2200" b="0" dirty="0"/>
              <a:t>Tailored</a:t>
            </a:r>
            <a:r>
              <a:rPr kumimoji="1" lang="zh-CN" altLang="en-US" sz="2200" b="0" dirty="0"/>
              <a:t> </a:t>
            </a:r>
            <a:r>
              <a:rPr kumimoji="1" lang="en-US" altLang="zh-CN" sz="2200" b="0" dirty="0"/>
              <a:t>memory</a:t>
            </a:r>
            <a:r>
              <a:rPr kumimoji="1" lang="zh-CN" altLang="en-US" sz="2200" b="0" dirty="0"/>
              <a:t> </a:t>
            </a:r>
            <a:r>
              <a:rPr kumimoji="1" lang="en-US" altLang="zh-CN" sz="2200" b="0" dirty="0"/>
              <a:t>management</a:t>
            </a:r>
            <a:r>
              <a:rPr kumimoji="1" lang="en-US" altLang="zh-CN" sz="2200" dirty="0"/>
              <a:t>/scheduling/...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algorithms</a:t>
            </a:r>
          </a:p>
          <a:p>
            <a:pPr lvl="1"/>
            <a:r>
              <a:rPr kumimoji="1" lang="en-US" altLang="zh-CN" sz="2200" b="0" dirty="0"/>
              <a:t>Adaptable</a:t>
            </a:r>
            <a:r>
              <a:rPr kumimoji="1" lang="zh-CN" altLang="en-US" sz="2200" b="0" dirty="0"/>
              <a:t> </a:t>
            </a:r>
            <a:r>
              <a:rPr kumimoji="1" lang="en-US" altLang="zh-CN" sz="2200" b="0" dirty="0"/>
              <a:t>to</a:t>
            </a:r>
            <a:r>
              <a:rPr kumimoji="1" lang="zh-CN" altLang="en-US" sz="2200" b="0" dirty="0"/>
              <a:t> </a:t>
            </a:r>
            <a:r>
              <a:rPr kumimoji="1" lang="en-US" altLang="zh-CN" sz="2200" b="0" dirty="0"/>
              <a:t>embedded</a:t>
            </a:r>
            <a:r>
              <a:rPr kumimoji="1" lang="en-US" altLang="zh-CN" sz="2200" dirty="0"/>
              <a:t>/real-time/secure/…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systems</a:t>
            </a:r>
            <a:r>
              <a:rPr kumimoji="1" lang="zh-CN" altLang="en-US" sz="2200" b="0" dirty="0"/>
              <a:t> </a:t>
            </a:r>
            <a:endParaRPr kumimoji="1" lang="en-US" altLang="zh-CN" sz="22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4C6C61-B81B-6E4B-9607-28AF5B59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196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9CCD4E-BE6E-554E-9B95-1113875F0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435280" cy="900442"/>
          </a:xfrm>
        </p:spPr>
        <p:txBody>
          <a:bodyPr/>
          <a:lstStyle/>
          <a:p>
            <a:r>
              <a:rPr kumimoji="1" lang="en-US" altLang="zh-CN" dirty="0"/>
              <a:t>Review: Monolithic vs. Microkernel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2F433F-0C46-FC4C-AE9F-A3878BC89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2343"/>
            <a:ext cx="8229600" cy="4471923"/>
          </a:xfrm>
        </p:spPr>
        <p:txBody>
          <a:bodyPr/>
          <a:lstStyle/>
          <a:p>
            <a:r>
              <a:rPr kumimoji="1" lang="en-US" altLang="zh-CN" b="0" dirty="0">
                <a:latin typeface="+mn-ea"/>
                <a:ea typeface="+mn-ea"/>
              </a:rPr>
              <a:t>Flexibility and Customizable</a:t>
            </a:r>
          </a:p>
          <a:p>
            <a:pPr lvl="1"/>
            <a:r>
              <a:rPr kumimoji="1" lang="en-US" altLang="zh-CN" sz="2000" dirty="0">
                <a:latin typeface="+mn-ea"/>
                <a:ea typeface="+mn-ea"/>
              </a:rPr>
              <a:t>Monolithic kernels are typically modular </a:t>
            </a:r>
          </a:p>
          <a:p>
            <a:r>
              <a:rPr kumimoji="1" lang="en-US" altLang="zh-CN" b="0" dirty="0">
                <a:latin typeface="+mn-ea"/>
                <a:ea typeface="+mn-ea"/>
              </a:rPr>
              <a:t>Maintainability and complexity</a:t>
            </a:r>
          </a:p>
          <a:p>
            <a:pPr lvl="1"/>
            <a:r>
              <a:rPr kumimoji="1" lang="en-US" altLang="zh-CN" sz="2000" dirty="0">
                <a:latin typeface="+mn-ea"/>
                <a:ea typeface="+mn-ea"/>
              </a:rPr>
              <a:t>Monolithic kernels have layered architecture</a:t>
            </a:r>
          </a:p>
          <a:p>
            <a:r>
              <a:rPr kumimoji="1" lang="en-US" altLang="zh-CN" dirty="0">
                <a:solidFill>
                  <a:srgbClr val="92D050"/>
                </a:solidFill>
                <a:latin typeface="+mn-ea"/>
                <a:ea typeface="+mn-ea"/>
              </a:rPr>
              <a:t>Robustness</a:t>
            </a:r>
            <a:r>
              <a:rPr kumimoji="1" lang="en-US" altLang="zh-CN" dirty="0">
                <a:solidFill>
                  <a:srgbClr val="C8FFC9"/>
                </a:solidFill>
                <a:latin typeface="+mn-ea"/>
                <a:ea typeface="+mn-ea"/>
              </a:rPr>
              <a:t> </a:t>
            </a:r>
          </a:p>
          <a:p>
            <a:pPr lvl="1"/>
            <a:r>
              <a:rPr lang="en-US" altLang="zh-CN" dirty="0"/>
              <a:t>Isolation &amp; Trusted code size </a:t>
            </a:r>
            <a:endParaRPr lang="en-US" altLang="zh-CN" sz="2200" dirty="0"/>
          </a:p>
          <a:p>
            <a:r>
              <a:rPr kumimoji="1" lang="en-US" altLang="zh-CN" dirty="0">
                <a:solidFill>
                  <a:srgbClr val="FF0000"/>
                </a:solidFill>
                <a:latin typeface="+mn-ea"/>
                <a:ea typeface="+mn-ea"/>
              </a:rPr>
              <a:t>Performance</a:t>
            </a:r>
            <a:endParaRPr lang="en-US" altLang="zh-CN" sz="2400" dirty="0"/>
          </a:p>
          <a:p>
            <a:pPr lvl="1"/>
            <a:r>
              <a:rPr lang="en-US" altLang="zh-CN" dirty="0"/>
              <a:t>Application performance degraded</a:t>
            </a:r>
            <a:endParaRPr kumimoji="1" lang="en-US" altLang="zh-CN" sz="2200" dirty="0">
              <a:latin typeface="+mn-ea"/>
              <a:ea typeface="+mn-ea"/>
            </a:endParaRPr>
          </a:p>
          <a:p>
            <a:pPr lvl="1"/>
            <a:endParaRPr kumimoji="1" lang="en-US" altLang="zh-CN" b="0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kumimoji="1" lang="en-US" altLang="zh-CN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3F6A80-1AA4-D14C-B93A-AF47842D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121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07AC9A-3F79-3741-B40A-7FEE167E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Monolithic vs. Microkernel: </a:t>
            </a:r>
            <a:r>
              <a:rPr kumimoji="1" lang="en-US" altLang="zh-CN" dirty="0" err="1"/>
              <a:t>Syscalls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3D723-4764-254C-965E-646AFD386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0F4AFFE-D52C-D241-9516-61D85B5F3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23" y="971368"/>
            <a:ext cx="6692354" cy="462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79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07AC9A-3F79-3741-B40A-7FEE167E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dirty="0"/>
              <a:t>Calls Between Services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3D723-4764-254C-965E-646AFD386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EB25F9-3DE2-1D4B-94C8-9951C51EC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93" y="1036373"/>
            <a:ext cx="6684414" cy="458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64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EBED16-8F4A-174D-A26A-6036B1352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What do microkernels have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D52433-C387-E342-9A27-C4EBC4CD4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FE21AF-7156-ED44-A5F1-8E9CF8DF9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785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2670DB-DE1E-1B4D-A892-9B9A5921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L4</a:t>
            </a:r>
            <a:r>
              <a:rPr kumimoji="1" lang="zh-CN" altLang="en-US" dirty="0"/>
              <a:t> </a:t>
            </a:r>
            <a:r>
              <a:rPr kumimoji="1" lang="en-US" altLang="zh-CN" dirty="0"/>
              <a:t>Family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25FFAFB-F6BB-9F44-A023-30FAE2943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01316"/>
            <a:ext cx="7512952" cy="4152634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8197EA-E1DF-AF45-A6DA-CC472BCD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AD9A2CE-3FDF-D34E-B1F6-5939DBF7661F}"/>
              </a:ext>
            </a:extLst>
          </p:cNvPr>
          <p:cNvSpPr/>
          <p:nvPr/>
        </p:nvSpPr>
        <p:spPr>
          <a:xfrm>
            <a:off x="7164288" y="1129308"/>
            <a:ext cx="864096" cy="8284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656B4D0-407E-FF4B-AED7-8D65738D600F}"/>
              </a:ext>
            </a:extLst>
          </p:cNvPr>
          <p:cNvSpPr/>
          <p:nvPr/>
        </p:nvSpPr>
        <p:spPr>
          <a:xfrm>
            <a:off x="6300648" y="4700788"/>
            <a:ext cx="1223680" cy="9004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874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D2EF2A-0B26-9F46-A512-2812562E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L4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Concepts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9BC6F7-FD0B-3D4D-A111-9672B4299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rmAutofit/>
          </a:bodyPr>
          <a:lstStyle/>
          <a:p>
            <a:r>
              <a:rPr lang="en-US" altLang="zh-CN" sz="2400" b="0" dirty="0"/>
              <a:t>Jochen Liedtke:</a:t>
            </a:r>
            <a:r>
              <a:rPr lang="zh-CN" altLang="en-US" sz="2400" b="0" dirty="0"/>
              <a:t> </a:t>
            </a:r>
            <a:r>
              <a:rPr lang="en-US" altLang="zh-CN" sz="2400" b="0" dirty="0"/>
              <a:t>“</a:t>
            </a:r>
            <a:r>
              <a:rPr lang="en-US" altLang="zh-CN" sz="2400" b="0" u="sng" dirty="0"/>
              <a:t>A</a:t>
            </a:r>
            <a:r>
              <a:rPr lang="zh-CN" altLang="en-US" sz="2400" b="0" u="sng" dirty="0"/>
              <a:t> </a:t>
            </a:r>
            <a:r>
              <a:rPr lang="en-US" altLang="zh-CN" sz="2400" b="0" u="sng" dirty="0"/>
              <a:t>microkernel</a:t>
            </a:r>
            <a:r>
              <a:rPr lang="zh-CN" altLang="en-US" sz="2400" b="0" u="sng" dirty="0"/>
              <a:t> </a:t>
            </a:r>
            <a:r>
              <a:rPr lang="en-US" altLang="zh-CN" sz="2400" b="0" u="sng" dirty="0"/>
              <a:t>does</a:t>
            </a:r>
            <a:r>
              <a:rPr lang="zh-CN" altLang="en-US" sz="2400" b="0" u="sng" dirty="0"/>
              <a:t> </a:t>
            </a:r>
            <a:r>
              <a:rPr lang="en-US" altLang="zh-CN" sz="2400" b="0" u="sng" dirty="0"/>
              <a:t>no</a:t>
            </a:r>
            <a:r>
              <a:rPr lang="zh-CN" altLang="en-US" sz="2400" b="0" u="sng" dirty="0"/>
              <a:t> </a:t>
            </a:r>
            <a:r>
              <a:rPr lang="en-US" altLang="zh-CN" sz="2400" b="0" u="sng" dirty="0"/>
              <a:t>real</a:t>
            </a:r>
            <a:r>
              <a:rPr lang="zh-CN" altLang="en-US" sz="2400" b="0" u="sng" dirty="0"/>
              <a:t> </a:t>
            </a:r>
            <a:r>
              <a:rPr lang="en-US" altLang="zh-CN" sz="2400" b="0" u="sng" dirty="0"/>
              <a:t>work</a:t>
            </a:r>
            <a:r>
              <a:rPr lang="en-US" altLang="zh-CN" sz="2400" b="0" dirty="0"/>
              <a:t>”</a:t>
            </a:r>
          </a:p>
          <a:p>
            <a:pPr lvl="1"/>
            <a:r>
              <a:rPr lang="en-US" altLang="zh-CN" sz="2200" dirty="0"/>
              <a:t>Kernel</a:t>
            </a:r>
            <a:r>
              <a:rPr lang="zh-CN" altLang="en-US" sz="2200" dirty="0"/>
              <a:t> </a:t>
            </a:r>
            <a:r>
              <a:rPr lang="en-US" altLang="zh-CN" sz="2200" dirty="0"/>
              <a:t>only</a:t>
            </a:r>
            <a:r>
              <a:rPr lang="zh-CN" altLang="en-US" sz="2200" dirty="0"/>
              <a:t> </a:t>
            </a:r>
            <a:r>
              <a:rPr lang="en-US" altLang="zh-CN" sz="2200" dirty="0"/>
              <a:t>provides</a:t>
            </a:r>
            <a:r>
              <a:rPr lang="zh-CN" altLang="en-US" sz="2200" dirty="0"/>
              <a:t> </a:t>
            </a:r>
            <a:r>
              <a:rPr lang="en-US" altLang="zh-CN" sz="2200" dirty="0"/>
              <a:t>inevitable</a:t>
            </a:r>
            <a:r>
              <a:rPr lang="zh-CN" altLang="en-US" sz="2200" dirty="0"/>
              <a:t> </a:t>
            </a:r>
            <a:r>
              <a:rPr lang="en-US" altLang="zh-CN" sz="2200" dirty="0"/>
              <a:t>mechanisms</a:t>
            </a:r>
          </a:p>
          <a:p>
            <a:pPr lvl="1"/>
            <a:r>
              <a:rPr lang="en-US" altLang="zh-CN" sz="2200" b="0" dirty="0"/>
              <a:t>Kernel</a:t>
            </a:r>
            <a:r>
              <a:rPr lang="zh-CN" altLang="en-US" sz="2200" b="0" dirty="0"/>
              <a:t> </a:t>
            </a:r>
            <a:r>
              <a:rPr lang="en-US" altLang="zh-CN" sz="2200" b="0" dirty="0"/>
              <a:t>does</a:t>
            </a:r>
            <a:r>
              <a:rPr lang="zh-CN" altLang="en-US" sz="2200" b="0" dirty="0"/>
              <a:t> </a:t>
            </a:r>
            <a:r>
              <a:rPr lang="en-US" altLang="zh-CN" sz="2200" b="0" dirty="0"/>
              <a:t>not</a:t>
            </a:r>
            <a:r>
              <a:rPr lang="zh-CN" altLang="en-US" sz="2200" b="0" dirty="0"/>
              <a:t> </a:t>
            </a:r>
            <a:r>
              <a:rPr lang="en-US" altLang="zh-CN" sz="2200" dirty="0"/>
              <a:t>provide</a:t>
            </a:r>
            <a:r>
              <a:rPr lang="zh-CN" altLang="en-US" sz="2200" b="0" dirty="0"/>
              <a:t> </a:t>
            </a:r>
            <a:r>
              <a:rPr lang="en-US" altLang="zh-CN" sz="2200" b="0" dirty="0"/>
              <a:t>policies</a:t>
            </a:r>
          </a:p>
          <a:p>
            <a:pPr lvl="1"/>
            <a:r>
              <a:rPr lang="en-US" altLang="zh-CN" sz="2200" dirty="0"/>
              <a:t>Example: virtual memory management</a:t>
            </a:r>
          </a:p>
          <a:p>
            <a:pPr lvl="2"/>
            <a:r>
              <a:rPr lang="en-US" altLang="zh-CN" sz="1800" dirty="0"/>
              <a:t>Write page tables (mechanism)</a:t>
            </a:r>
          </a:p>
          <a:p>
            <a:pPr lvl="2"/>
            <a:r>
              <a:rPr lang="en-US" altLang="zh-CN" sz="1800" dirty="0"/>
              <a:t>How to write (policy)</a:t>
            </a:r>
          </a:p>
          <a:p>
            <a:pPr marL="457200" lvl="1" indent="0">
              <a:buNone/>
            </a:pPr>
            <a:endParaRPr lang="en-US" altLang="zh-CN" sz="2200" dirty="0"/>
          </a:p>
          <a:p>
            <a:r>
              <a:rPr lang="en-US" altLang="zh-CN" sz="2400" dirty="0"/>
              <a:t>What</a:t>
            </a:r>
            <a:r>
              <a:rPr lang="zh-CN" altLang="en-US" sz="2400" dirty="0"/>
              <a:t> </a:t>
            </a:r>
            <a:r>
              <a:rPr lang="en-US" altLang="zh-CN" sz="2400" dirty="0"/>
              <a:t>things are</a:t>
            </a:r>
            <a:r>
              <a:rPr lang="zh-CN" altLang="en-US" sz="2400" dirty="0"/>
              <a:t> </a:t>
            </a:r>
            <a:r>
              <a:rPr lang="en-US" altLang="zh-CN" sz="2400" dirty="0"/>
              <a:t>inevitable?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267192-17AB-9C4A-855E-5659D958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05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109A21-6A94-5A40-B0F7-D8D1FD6E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</a:t>
            </a:r>
            <a:r>
              <a:rPr kumimoji="1" lang="zh-CN" altLang="en-US" dirty="0"/>
              <a:t> </a:t>
            </a:r>
            <a:r>
              <a:rPr kumimoji="1" lang="en-US" altLang="zh-CN" dirty="0"/>
              <a:t>L4/</a:t>
            </a:r>
            <a:r>
              <a:rPr kumimoji="1" lang="en-US" altLang="zh-CN" dirty="0" err="1"/>
              <a:t>Fiasco.OC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5C22F8-930E-A044-84C4-91C7196EF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u="sng" dirty="0"/>
              <a:t>”Everything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is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an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object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”</a:t>
            </a:r>
          </a:p>
          <a:p>
            <a:pPr lvl="1"/>
            <a:r>
              <a:rPr kumimoji="1" lang="en-US" altLang="zh-CN" dirty="0"/>
              <a:t>Task</a:t>
            </a:r>
            <a:r>
              <a:rPr kumimoji="1" lang="zh-CN" altLang="en-US" dirty="0"/>
              <a:t> </a:t>
            </a:r>
            <a:r>
              <a:rPr kumimoji="1" lang="en-US" altLang="zh-CN" dirty="0"/>
              <a:t>		</a:t>
            </a:r>
            <a:r>
              <a:rPr kumimoji="1" lang="en-US" altLang="zh-CN" dirty="0">
                <a:solidFill>
                  <a:srgbClr val="C00000"/>
                </a:solidFill>
              </a:rPr>
              <a:t>Address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space</a:t>
            </a:r>
          </a:p>
          <a:p>
            <a:pPr lvl="1"/>
            <a:r>
              <a:rPr kumimoji="1" lang="en-US" altLang="zh-CN" dirty="0"/>
              <a:t>Thread		</a:t>
            </a:r>
            <a:r>
              <a:rPr kumimoji="1" lang="en-US" altLang="zh-CN" dirty="0">
                <a:solidFill>
                  <a:srgbClr val="C00000"/>
                </a:solidFill>
              </a:rPr>
              <a:t>Scheduling</a:t>
            </a:r>
          </a:p>
          <a:p>
            <a:pPr lvl="1"/>
            <a:r>
              <a:rPr kumimoji="1" lang="en-US" altLang="zh-CN" dirty="0"/>
              <a:t>IRQ		</a:t>
            </a:r>
            <a:r>
              <a:rPr kumimoji="1" lang="en-US" altLang="zh-CN" dirty="0">
                <a:solidFill>
                  <a:srgbClr val="C00000"/>
                </a:solidFill>
              </a:rPr>
              <a:t>Asynchronous notification</a:t>
            </a:r>
          </a:p>
          <a:p>
            <a:pPr lvl="1"/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	</a:t>
            </a:r>
            <a:r>
              <a:rPr kumimoji="1" lang="en-US" altLang="zh-CN" dirty="0">
                <a:solidFill>
                  <a:srgbClr val="C00000"/>
                </a:solidFill>
              </a:rPr>
              <a:t>Communication</a:t>
            </a:r>
            <a:endParaRPr kumimoji="1" lang="en-US" altLang="zh-CN" dirty="0"/>
          </a:p>
          <a:p>
            <a:r>
              <a:rPr kumimoji="1" lang="en-US" altLang="zh-CN" u="sng" dirty="0"/>
              <a:t>One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system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call:</a:t>
            </a:r>
            <a:r>
              <a:rPr kumimoji="1" lang="zh-CN" altLang="en-US" u="sng" dirty="0"/>
              <a:t> </a:t>
            </a:r>
            <a:r>
              <a:rPr kumimoji="1" lang="en-US" altLang="zh-CN" u="sng" dirty="0" err="1"/>
              <a:t>invoke_object</a:t>
            </a:r>
            <a:r>
              <a:rPr kumimoji="1" lang="en-US" altLang="zh-CN" u="sng" dirty="0"/>
              <a:t>()</a:t>
            </a:r>
            <a:endParaRPr kumimoji="1" lang="zh-CN" altLang="en-US" u="sng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49815A-22A3-A242-B514-4527C0637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524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5B1F51-93EC-9C42-9148-E7C52205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L4/</a:t>
            </a:r>
            <a:r>
              <a:rPr kumimoji="1" lang="en-US" altLang="zh-CN" dirty="0" err="1"/>
              <a:t>Fiasco.OC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833BE9-FBF8-6B49-871B-EBD25129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Generic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communication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object:</a:t>
            </a:r>
            <a:r>
              <a:rPr kumimoji="1" lang="zh-CN" altLang="en-US" dirty="0"/>
              <a:t> 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</a:p>
          <a:p>
            <a:pPr lvl="1"/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receiver</a:t>
            </a:r>
          </a:p>
          <a:p>
            <a:pPr lvl="1"/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provide services in user-level applications</a:t>
            </a:r>
          </a:p>
          <a:p>
            <a:r>
              <a:rPr kumimoji="1" lang="en-US" altLang="zh-CN" dirty="0"/>
              <a:t>Example:</a:t>
            </a:r>
          </a:p>
          <a:p>
            <a:pPr lvl="1"/>
            <a:endParaRPr kumimoji="1" lang="en-US" altLang="zh-CN" dirty="0"/>
          </a:p>
          <a:p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49C0F7-3E7A-E349-B94F-8DA31FE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17CE74-0DCF-184D-A3E8-4D3E60F1A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432032"/>
            <a:ext cx="6906992" cy="216177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196BA19-0069-A346-8D08-4C079957430D}"/>
              </a:ext>
            </a:extLst>
          </p:cNvPr>
          <p:cNvSpPr/>
          <p:nvPr/>
        </p:nvSpPr>
        <p:spPr>
          <a:xfrm>
            <a:off x="3851920" y="3289548"/>
            <a:ext cx="216024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4441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5B1F51-93EC-9C42-9148-E7C52205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L4/</a:t>
            </a:r>
            <a:r>
              <a:rPr kumimoji="1" lang="en-US" altLang="zh-CN" dirty="0" err="1"/>
              <a:t>Fiasco.OC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833BE9-FBF8-6B49-871B-EBD25129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Everything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built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gates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provide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 services</a:t>
            </a:r>
          </a:p>
          <a:p>
            <a:pPr lvl="1"/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stack</a:t>
            </a:r>
          </a:p>
          <a:p>
            <a:pPr lvl="1"/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</a:p>
          <a:p>
            <a:pPr lvl="1"/>
            <a:r>
              <a:rPr kumimoji="1" lang="en-US" altLang="zh-CN" dirty="0"/>
              <a:t>User Database</a:t>
            </a:r>
          </a:p>
          <a:p>
            <a:pPr lvl="1"/>
            <a:r>
              <a:rPr kumimoji="1" lang="en-US" altLang="zh-CN" dirty="0"/>
              <a:t>…</a:t>
            </a:r>
          </a:p>
          <a:p>
            <a:pPr lvl="1"/>
            <a:endParaRPr kumimoji="1" lang="en-US" altLang="zh-CN" dirty="0"/>
          </a:p>
          <a:p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49C0F7-3E7A-E349-B94F-8DA31FE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E3C6EED-DE8A-AA45-860D-55AC8CC18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25" y="2603336"/>
            <a:ext cx="3709368" cy="21078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C52F0AC-9908-C949-BBA1-AE20CDC5E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47134"/>
            <a:ext cx="5521678" cy="172819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285648C-3569-244A-A3E5-76C28FF26268}"/>
              </a:ext>
            </a:extLst>
          </p:cNvPr>
          <p:cNvSpPr txBox="1"/>
          <p:nvPr/>
        </p:nvSpPr>
        <p:spPr>
          <a:xfrm>
            <a:off x="5773198" y="5003566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Mechanism: IPC gate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4DF092A-C61A-AE4F-B1B2-03ACDDC5D009}"/>
              </a:ext>
            </a:extLst>
          </p:cNvPr>
          <p:cNvSpPr txBox="1"/>
          <p:nvPr/>
        </p:nvSpPr>
        <p:spPr>
          <a:xfrm>
            <a:off x="5691217" y="2209428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Policy: defined by user-level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5647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78482C-EC85-9D4C-B625-2F1C3552F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L4/</a:t>
            </a:r>
            <a:r>
              <a:rPr kumimoji="1" lang="en-US" altLang="zh-CN" dirty="0" err="1"/>
              <a:t>Fiasco.OC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2F6D54-A343-E44B-BA69-78123F28C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46104"/>
            <a:ext cx="8229600" cy="3771636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/>
              <a:t>Recap: </a:t>
            </a:r>
            <a:r>
              <a:rPr kumimoji="1" lang="en-US" altLang="zh-CN" dirty="0" err="1"/>
              <a:t>invoke_object</a:t>
            </a:r>
            <a:r>
              <a:rPr kumimoji="1" lang="en-US" altLang="zh-CN" dirty="0"/>
              <a:t>()</a:t>
            </a:r>
          </a:p>
          <a:p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identifier:</a:t>
            </a:r>
          </a:p>
          <a:p>
            <a:pPr lvl="1"/>
            <a:r>
              <a:rPr kumimoji="1" lang="en-US" altLang="zh-CN" dirty="0"/>
              <a:t>Telephone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</a:p>
          <a:p>
            <a:pPr lvl="1"/>
            <a:r>
              <a:rPr kumimoji="1" lang="en-US" altLang="zh-CN" dirty="0"/>
              <a:t>Postal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…</a:t>
            </a:r>
          </a:p>
          <a:p>
            <a:r>
              <a:rPr kumimoji="1" lang="en-US" altLang="zh-CN" dirty="0"/>
              <a:t>Simple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idea,</a:t>
            </a:r>
            <a:r>
              <a:rPr kumimoji="1" lang="zh-CN" altLang="en-US" dirty="0"/>
              <a:t> </a:t>
            </a:r>
            <a:r>
              <a:rPr kumimoji="1" lang="en-US" altLang="zh-CN" dirty="0"/>
              <a:t>right?</a:t>
            </a:r>
          </a:p>
          <a:p>
            <a:r>
              <a:rPr kumimoji="1" lang="en-US" altLang="zh-CN" dirty="0"/>
              <a:t>ID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wrong?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ENOTEXIST</a:t>
            </a:r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insecure!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simply</a:t>
            </a:r>
            <a:r>
              <a:rPr kumimoji="1" lang="zh-CN" altLang="en-US" dirty="0"/>
              <a:t> </a:t>
            </a:r>
            <a:r>
              <a:rPr kumimoji="1" lang="en-US" altLang="zh-CN" dirty="0"/>
              <a:t>guess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IDs</a:t>
            </a:r>
            <a:r>
              <a:rPr kumimoji="1" lang="zh-CN" altLang="en-US" dirty="0"/>
              <a:t> </a:t>
            </a:r>
            <a:r>
              <a:rPr kumimoji="1" lang="en-US" altLang="zh-CN" dirty="0"/>
              <a:t>(brute-force)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6267DC-67AA-A443-B8FA-272F6685C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A783D5B-C46C-554F-8BFE-801C6E78C92A}"/>
              </a:ext>
            </a:extLst>
          </p:cNvPr>
          <p:cNvGrpSpPr/>
          <p:nvPr/>
        </p:nvGrpSpPr>
        <p:grpSpPr>
          <a:xfrm>
            <a:off x="4419600" y="2413990"/>
            <a:ext cx="4572000" cy="1777963"/>
            <a:chOff x="0" y="1117806"/>
            <a:chExt cx="9144000" cy="355118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8712DAC-9A5D-A449-8132-3C52FD6D7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17806"/>
              <a:ext cx="9144000" cy="3479387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C280BC9-F051-3A44-8FE0-AF42FA9A76C7}"/>
                </a:ext>
              </a:extLst>
            </p:cNvPr>
            <p:cNvSpPr/>
            <p:nvPr/>
          </p:nvSpPr>
          <p:spPr>
            <a:xfrm>
              <a:off x="0" y="3865612"/>
              <a:ext cx="971600" cy="803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886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BCCAB6-D51A-D147-9A7A-685B99317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L4/</a:t>
            </a:r>
            <a:r>
              <a:rPr kumimoji="1" lang="en-US" altLang="zh-CN" dirty="0" err="1"/>
              <a:t>Fiasco.OC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Objects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574B77-355C-674B-80C8-828556BF6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59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IDs</a:t>
            </a:r>
          </a:p>
          <a:p>
            <a:pPr lvl="1"/>
            <a:r>
              <a:rPr kumimoji="1" lang="en-US" altLang="zh-CN" dirty="0"/>
              <a:t>Insecure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(forgery)</a:t>
            </a:r>
          </a:p>
          <a:p>
            <a:pPr lvl="1"/>
            <a:r>
              <a:rPr kumimoji="1" lang="en-US" altLang="zh-CN" dirty="0"/>
              <a:t>Inconvenient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(programmers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partitioning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advance)</a:t>
            </a:r>
          </a:p>
          <a:p>
            <a:r>
              <a:rPr kumimoji="1" lang="en-US" altLang="zh-CN" dirty="0"/>
              <a:t>Solution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Fiasco.OC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Task-local</a:t>
            </a:r>
            <a:r>
              <a:rPr kumimoji="1" lang="zh-CN" altLang="en-US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capability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indirection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Object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capability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required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invoke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</a:p>
          <a:p>
            <a:r>
              <a:rPr kumimoji="1" lang="en-US" altLang="zh-CN" dirty="0"/>
              <a:t>Per-task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namespace</a:t>
            </a:r>
          </a:p>
          <a:p>
            <a:pPr lvl="1"/>
            <a:r>
              <a:rPr kumimoji="1" lang="en-US" altLang="zh-CN" dirty="0"/>
              <a:t>Get 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capabilities at start time (set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farther task)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Get 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capabilities at runtime (grant by other tasks)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8401C0-71B6-2847-A691-CBD764244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446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11F83B-8D3E-3249-A9F3-735D1C85A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L4/</a:t>
            </a:r>
            <a:r>
              <a:rPr kumimoji="1" lang="en-US" altLang="zh-CN" dirty="0" err="1"/>
              <a:t>Fiasco.OC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Capabilities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02E5F9-02AF-0F40-A409-8F65B3AE8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388095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000" dirty="0"/>
              <a:t>Capability:</a:t>
            </a:r>
            <a:r>
              <a:rPr kumimoji="1" lang="zh-CN" altLang="en-US" sz="2000" dirty="0"/>
              <a:t> </a:t>
            </a:r>
            <a:endParaRPr kumimoji="1" lang="en-US" altLang="zh-CN" sz="2000" dirty="0"/>
          </a:p>
          <a:p>
            <a:pPr lvl="1"/>
            <a:r>
              <a:rPr kumimoji="1" lang="en-US" altLang="zh-CN" sz="2000" dirty="0"/>
              <a:t>Reference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object</a:t>
            </a:r>
          </a:p>
          <a:p>
            <a:pPr lvl="1"/>
            <a:r>
              <a:rPr kumimoji="1" lang="en-US" altLang="zh-CN" sz="2000" dirty="0"/>
              <a:t>Protected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kernel</a:t>
            </a:r>
          </a:p>
          <a:p>
            <a:pPr lvl="2"/>
            <a:r>
              <a:rPr kumimoji="1" lang="en-US" altLang="zh-CN" sz="1800" dirty="0"/>
              <a:t>Kernel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knows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capability-object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mappings</a:t>
            </a:r>
          </a:p>
          <a:p>
            <a:pPr lvl="2"/>
            <a:r>
              <a:rPr kumimoji="1" lang="en-US" altLang="zh-CN" sz="1800" dirty="0"/>
              <a:t>Managed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per-process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capability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table</a:t>
            </a:r>
          </a:p>
          <a:p>
            <a:pPr lvl="2"/>
            <a:r>
              <a:rPr kumimoji="1" lang="en-US" altLang="zh-CN" sz="1800" dirty="0"/>
              <a:t>User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processes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only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use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indexes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into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the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table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BDCCF8-5904-864D-860F-77EFF40A0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266D63C-F553-EA46-8087-F7CFCD50D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602351"/>
            <a:ext cx="6768752" cy="203719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D97680E-E7F0-2E42-B4C3-4CB3AAE7945B}"/>
              </a:ext>
            </a:extLst>
          </p:cNvPr>
          <p:cNvSpPr txBox="1"/>
          <p:nvPr/>
        </p:nvSpPr>
        <p:spPr>
          <a:xfrm>
            <a:off x="6804248" y="4612312"/>
            <a:ext cx="235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+mn-ea"/>
              </a:rPr>
              <a:t>Unix/Linux</a:t>
            </a:r>
            <a:r>
              <a:rPr kumimoji="1" lang="zh-CN" altLang="en-US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dirty="0" err="1">
                <a:solidFill>
                  <a:srgbClr val="C00000"/>
                </a:solidFill>
                <a:latin typeface="+mn-ea"/>
              </a:rPr>
              <a:t>fd</a:t>
            </a:r>
            <a:r>
              <a:rPr kumimoji="1" lang="zh-CN" altLang="en-US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+mn-ea"/>
              </a:rPr>
              <a:t>is</a:t>
            </a:r>
            <a:r>
              <a:rPr kumimoji="1" lang="zh-CN" altLang="en-US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+mn-ea"/>
              </a:rPr>
              <a:t>just</a:t>
            </a:r>
          </a:p>
          <a:p>
            <a:r>
              <a:rPr kumimoji="1" lang="en-US" altLang="zh-CN" dirty="0">
                <a:solidFill>
                  <a:srgbClr val="C00000"/>
                </a:solidFill>
                <a:latin typeface="+mn-ea"/>
              </a:rPr>
              <a:t>a kind of capability.</a:t>
            </a:r>
            <a:endParaRPr kumimoji="1" lang="zh-CN" altLang="en-US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905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C6612E-7AEF-4E41-8EC6-EA6E272C8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3000" dirty="0"/>
              <a:t>L4/</a:t>
            </a:r>
            <a:r>
              <a:rPr kumimoji="1" lang="en-US" altLang="zh-CN" sz="3000" dirty="0" err="1"/>
              <a:t>Fiasco.OC</a:t>
            </a:r>
            <a:r>
              <a:rPr kumimoji="1" lang="en-US" altLang="zh-CN" sz="3000" dirty="0"/>
              <a:t>:</a:t>
            </a:r>
            <a:r>
              <a:rPr kumimoji="1" lang="zh-CN" altLang="en-US" sz="3000" dirty="0"/>
              <a:t> </a:t>
            </a:r>
            <a:r>
              <a:rPr kumimoji="1" lang="en-US" altLang="zh-CN" sz="3200" dirty="0"/>
              <a:t>Communication</a:t>
            </a:r>
            <a:endParaRPr kumimoji="1" lang="zh-CN" altLang="en-US" sz="3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40F815-EC27-C24B-9312-D9B9936A3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Indirection allows for security and flexibility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9E5BA6-2A5C-9846-9457-1132DE06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44DB4EC-411F-084E-90B9-14B82F79B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875381"/>
            <a:ext cx="6553199" cy="381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24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C5376-CE63-1843-ADAA-D5C3E63E0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>
                <a:latin typeface="+mj-ea"/>
              </a:rPr>
              <a:t>Go</a:t>
            </a:r>
            <a:r>
              <a:rPr kumimoji="1" lang="zh-CN" altLang="en-US" b="1" dirty="0">
                <a:latin typeface="+mj-ea"/>
              </a:rPr>
              <a:t> </a:t>
            </a:r>
            <a:r>
              <a:rPr kumimoji="1" lang="en-US" altLang="zh-CN" b="1" dirty="0">
                <a:latin typeface="+mj-ea"/>
              </a:rPr>
              <a:t>Deeper</a:t>
            </a:r>
            <a:r>
              <a:rPr kumimoji="1" lang="zh-CN" altLang="en-US" b="1" dirty="0">
                <a:latin typeface="+mj-ea"/>
              </a:rPr>
              <a:t>  </a:t>
            </a:r>
            <a:r>
              <a:rPr kumimoji="1" lang="en-US" altLang="zh-CN" b="1" dirty="0">
                <a:latin typeface="+mj-ea"/>
              </a:rPr>
              <a:t>into</a:t>
            </a:r>
            <a:r>
              <a:rPr kumimoji="1" lang="zh-CN" altLang="en-US" b="1" dirty="0">
                <a:latin typeface="+mj-ea"/>
              </a:rPr>
              <a:t> </a:t>
            </a:r>
            <a:r>
              <a:rPr kumimoji="1" lang="en-US" altLang="zh-CN" b="1" dirty="0">
                <a:latin typeface="+mj-ea"/>
              </a:rPr>
              <a:t>Details</a:t>
            </a:r>
            <a:endParaRPr kumimoji="1" lang="zh-CN" altLang="en-US" b="1" dirty="0">
              <a:latin typeface="+mj-ea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5BF793-CAE1-6D49-9384-FABF60F58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E617AB-CB69-EA41-8DBD-D54F516E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16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FC57BA-C817-B34B-82C8-B343A34FD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Abstraction: Thread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DF6BDE-A8DD-3747-9200-B31FBB732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2532111"/>
          </a:xfrm>
        </p:spPr>
        <p:txBody>
          <a:bodyPr>
            <a:normAutofit fontScale="92500"/>
          </a:bodyPr>
          <a:lstStyle/>
          <a:p>
            <a:r>
              <a:rPr kumimoji="1" lang="en-US" altLang="zh-CN" sz="2400" b="0" dirty="0"/>
              <a:t>An independent flow of control inside an address space</a:t>
            </a:r>
          </a:p>
          <a:p>
            <a:r>
              <a:rPr kumimoji="1" lang="en-US" altLang="zh-CN" sz="2400" b="0" dirty="0"/>
              <a:t>Communicates with other threads using IPC</a:t>
            </a:r>
          </a:p>
          <a:p>
            <a:r>
              <a:rPr kumimoji="1" lang="en-US" altLang="zh-CN" sz="2400" b="0" dirty="0"/>
              <a:t>Characterized by a set of registers and the thread state</a:t>
            </a:r>
          </a:p>
          <a:p>
            <a:r>
              <a:rPr kumimoji="1" lang="en-US" altLang="zh-CN" sz="2400" b="0" dirty="0"/>
              <a:t>Dispatched by the kernel according to a defined schedule</a:t>
            </a:r>
          </a:p>
          <a:p>
            <a:pPr marL="0" indent="0">
              <a:buNone/>
            </a:pPr>
            <a:endParaRPr kumimoji="1" lang="en-US" altLang="zh-CN" sz="24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333F25-B58D-DB43-993A-3F93C39B3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627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B855CF-A670-494B-92E0-DD0DC848A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Implementation in L4/</a:t>
            </a:r>
            <a:r>
              <a:rPr kumimoji="1" lang="en-US" altLang="zh-CN" dirty="0" err="1"/>
              <a:t>Fiasco.OC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1B655A-61E6-1842-8FDC-D1F3116A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066ABEC-968D-034B-BD38-5A1881934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Execution Context</a:t>
            </a:r>
          </a:p>
          <a:p>
            <a:pPr lvl="1"/>
            <a:r>
              <a:rPr kumimoji="1" lang="en-US" altLang="zh-CN" dirty="0"/>
              <a:t>Register state</a:t>
            </a:r>
          </a:p>
          <a:p>
            <a:pPr lvl="1"/>
            <a:r>
              <a:rPr kumimoji="1" lang="en-US" altLang="zh-CN" dirty="0"/>
              <a:t>Address Space</a:t>
            </a:r>
          </a:p>
          <a:p>
            <a:pPr lvl="1"/>
            <a:r>
              <a:rPr kumimoji="1" lang="en-US" altLang="zh-CN" dirty="0"/>
              <a:t>FPU state</a:t>
            </a:r>
          </a:p>
          <a:p>
            <a:pPr lvl="1"/>
            <a:r>
              <a:rPr kumimoji="1" lang="en-US" altLang="zh-CN" dirty="0"/>
              <a:t>Continuation</a:t>
            </a:r>
          </a:p>
          <a:p>
            <a:pPr lvl="1"/>
            <a:r>
              <a:rPr kumimoji="1" lang="en-US" altLang="zh-CN" dirty="0"/>
              <a:t>Msg buffer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C73125E-1D15-224D-B5CB-B1AF85A07163}"/>
              </a:ext>
            </a:extLst>
          </p:cNvPr>
          <p:cNvSpPr txBox="1">
            <a:spLocks/>
          </p:cNvSpPr>
          <p:nvPr/>
        </p:nvSpPr>
        <p:spPr>
          <a:xfrm>
            <a:off x="4648202" y="1333501"/>
            <a:ext cx="4038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Scheduling Context</a:t>
            </a:r>
          </a:p>
          <a:p>
            <a:pPr lvl="1"/>
            <a:r>
              <a:rPr kumimoji="1" lang="en-US" altLang="zh-CN" dirty="0"/>
              <a:t>Priority</a:t>
            </a:r>
          </a:p>
          <a:p>
            <a:pPr lvl="1"/>
            <a:r>
              <a:rPr kumimoji="1" lang="en-US" altLang="zh-CN" dirty="0"/>
              <a:t>Budget</a:t>
            </a:r>
          </a:p>
          <a:p>
            <a:pPr lvl="1"/>
            <a:r>
              <a:rPr kumimoji="1" lang="en-US" altLang="zh-CN" dirty="0"/>
              <a:t>Remaining Budget</a:t>
            </a:r>
          </a:p>
          <a:p>
            <a:pPr lvl="1"/>
            <a:r>
              <a:rPr kumimoji="1" lang="en-US" altLang="zh-CN" dirty="0" err="1"/>
              <a:t>Prev</a:t>
            </a:r>
            <a:r>
              <a:rPr kumimoji="1" lang="en-US" altLang="zh-CN" dirty="0"/>
              <a:t>/next pointer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4636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7A3035-DFB8-584E-975E-13C2C4E7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Variants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7F2F30-448B-774A-B567-2E9212C90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Global Thread</a:t>
            </a:r>
          </a:p>
          <a:p>
            <a:pPr lvl="1"/>
            <a:r>
              <a:rPr kumimoji="1" lang="en-US" altLang="zh-CN" sz="2000" dirty="0"/>
              <a:t>Needs a scheduling context</a:t>
            </a:r>
            <a:r>
              <a:rPr kumimoji="1" lang="zh-CN" altLang="en-US" sz="2000" dirty="0"/>
              <a:t>，</a:t>
            </a:r>
            <a:r>
              <a:rPr kumimoji="1" lang="en-US" altLang="zh-CN" sz="2000" dirty="0"/>
              <a:t>i.e., CPU time, to execute</a:t>
            </a:r>
          </a:p>
          <a:p>
            <a:pPr lvl="1"/>
            <a:r>
              <a:rPr kumimoji="1" lang="en-US" altLang="zh-CN" sz="2000" dirty="0"/>
              <a:t>Causes exception on startup to let creator set register state</a:t>
            </a:r>
          </a:p>
          <a:p>
            <a:r>
              <a:rPr kumimoji="1" lang="en-US" altLang="zh-CN" sz="2400" dirty="0"/>
              <a:t>Local Thread (Passive Thread)</a:t>
            </a:r>
          </a:p>
          <a:p>
            <a:pPr lvl="1"/>
            <a:r>
              <a:rPr kumimoji="1" lang="en-US" altLang="zh-CN" sz="2000" dirty="0"/>
              <a:t>Has no scheduling context</a:t>
            </a:r>
          </a:p>
          <a:p>
            <a:pPr lvl="1"/>
            <a:r>
              <a:rPr kumimoji="1" lang="en-US" altLang="zh-CN" sz="2000" dirty="0"/>
              <a:t>Only used to handle portal calls</a:t>
            </a:r>
          </a:p>
          <a:p>
            <a:pPr lvl="1"/>
            <a:r>
              <a:rPr kumimoji="1" lang="en-US" altLang="zh-CN" sz="2000" dirty="0"/>
              <a:t>Waits in the kernel until someone called an associated portal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F6AA14-2325-484B-A3A6-1896CBB6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89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F90351-046F-AB42-BDC7-3EE8BB72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Portals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AC4941-BC96-9344-9943-63D1F416A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06561"/>
            <a:ext cx="8686800" cy="3771636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A portal is an IPC gate mentioned before</a:t>
            </a:r>
            <a:endParaRPr kumimoji="1" lang="en-US" altLang="zh-CN" sz="1800" dirty="0"/>
          </a:p>
          <a:p>
            <a:pPr lvl="1"/>
            <a:r>
              <a:rPr kumimoji="1" lang="en-US" altLang="zh-CN" sz="2200" dirty="0"/>
              <a:t>Called via system call</a:t>
            </a:r>
          </a:p>
          <a:p>
            <a:pPr lvl="1"/>
            <a:endParaRPr kumimoji="1" lang="en-US" altLang="zh-CN" sz="2200" dirty="0"/>
          </a:p>
          <a:p>
            <a:r>
              <a:rPr kumimoji="1" lang="en-US" altLang="zh-CN" sz="2400" dirty="0"/>
              <a:t>Associated with local threads</a:t>
            </a:r>
          </a:p>
          <a:p>
            <a:pPr lvl="1"/>
            <a:r>
              <a:rPr kumimoji="1" lang="en-US" altLang="zh-CN" sz="2200" dirty="0"/>
              <a:t>CPU time is donated from caller</a:t>
            </a:r>
          </a:p>
          <a:p>
            <a:pPr lvl="1"/>
            <a:r>
              <a:rPr kumimoji="1" lang="en-US" altLang="zh-CN" sz="2200" dirty="0"/>
              <a:t>Message is transferred from sender msg buffer to receiver msg buffer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108BE5-A1F4-BA47-B11C-958D9081C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4375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A839CC-FBB2-B64B-AB52-236C87306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Scheduling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Overview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029B0A-EE16-654F-B3EA-ABB2F3DB9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65AA74E-85EF-0B44-B175-A81D05D55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44" y="1129308"/>
            <a:ext cx="7380312" cy="444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324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008DC-A24E-9E40-86D7-4AA1BF4C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Switch: Conventional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52D41-5CBE-4145-A0FD-9A0D328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726C613-111D-9542-ABF3-753AB9DB9F9F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"/>
          <a:stretch/>
        </p:blipFill>
        <p:spPr>
          <a:xfrm>
            <a:off x="2052000" y="1027869"/>
            <a:ext cx="504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608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008DC-A24E-9E40-86D7-4AA1BF4C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Switch: Conventional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52D41-5CBE-4145-A0FD-9A0D328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5712097-5981-9D4A-B598-564B742AF87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00" y="1035000"/>
            <a:ext cx="504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30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008DC-A24E-9E40-86D7-4AA1BF4C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Switch: Conventional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52D41-5CBE-4145-A0FD-9A0D328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4D2D8E4-6F31-314E-8417-73278C6E824A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/>
          <a:stretch/>
        </p:blipFill>
        <p:spPr>
          <a:xfrm>
            <a:off x="2052000" y="1035000"/>
            <a:ext cx="504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136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008DC-A24E-9E40-86D7-4AA1BF4C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Switch: Conventional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52D41-5CBE-4145-A0FD-9A0D328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6C08B77-66F9-B44E-9E81-F8498D45EE7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00" y="1027586"/>
            <a:ext cx="504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11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008DC-A24E-9E40-86D7-4AA1BF4C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Switch: Continuation Style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52D41-5CBE-4145-A0FD-9A0D328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2522D8-D67D-4841-8483-4F8E676F8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50" y="948440"/>
            <a:ext cx="51181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636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008DC-A24E-9E40-86D7-4AA1BF4C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Switch: Continuation Style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52D41-5CBE-4145-A0FD-9A0D328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92046A5-331F-6F45-8C78-54CBA85EE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0" y="999865"/>
            <a:ext cx="50673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650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008DC-A24E-9E40-86D7-4AA1BF4C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Switch: Continuation Style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52D41-5CBE-4145-A0FD-9A0D328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8FAFDB1-DE48-634F-8AE3-D7EB6C035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0" y="993167"/>
            <a:ext cx="50673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012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008DC-A24E-9E40-86D7-4AA1BF4C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Switch: Continuation Style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52D41-5CBE-4145-A0FD-9A0D3285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D7F85F2-76BF-8F49-BB54-10EFB9BB4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0" y="993850"/>
            <a:ext cx="50673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43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Improving IPC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IPC is critical to the performance of the whole microkernel OS</a:t>
            </a:r>
          </a:p>
          <a:p>
            <a:endParaRPr lang="en-US" altLang="zh-CN" sz="2000" dirty="0"/>
          </a:p>
          <a:p>
            <a:r>
              <a:rPr lang="en-US" altLang="zh-CN" sz="2000" dirty="0">
                <a:latin typeface="+mn-ea"/>
              </a:rPr>
              <a:t>First generation microkernel systems</a:t>
            </a:r>
          </a:p>
          <a:p>
            <a:pPr lvl="1"/>
            <a:r>
              <a:rPr lang="en-US" altLang="zh-CN" sz="2000" dirty="0">
                <a:latin typeface="+mn-ea"/>
              </a:rPr>
              <a:t>Exhibited poor performance when compared to monolithic UNIX implementations</a:t>
            </a:r>
          </a:p>
          <a:p>
            <a:pPr lvl="1"/>
            <a:r>
              <a:rPr lang="en-US" altLang="zh-CN" sz="2000" dirty="0">
                <a:latin typeface="+mn-ea"/>
              </a:rPr>
              <a:t>Particularly </a:t>
            </a:r>
            <a:r>
              <a:rPr lang="en-US" altLang="zh-CN" sz="2000" dirty="0">
                <a:solidFill>
                  <a:srgbClr val="C00000"/>
                </a:solidFill>
                <a:latin typeface="+mn-ea"/>
              </a:rPr>
              <a:t>Mach</a:t>
            </a:r>
            <a:r>
              <a:rPr lang="en-US" altLang="zh-CN" sz="2000" dirty="0">
                <a:latin typeface="+mn-ea"/>
              </a:rPr>
              <a:t>, the best‐known example</a:t>
            </a:r>
          </a:p>
          <a:p>
            <a:r>
              <a:rPr lang="en-US" altLang="zh-CN" sz="2000" dirty="0">
                <a:latin typeface="+mn-ea"/>
              </a:rPr>
              <a:t>Typical results:</a:t>
            </a:r>
          </a:p>
          <a:p>
            <a:pPr lvl="1"/>
            <a:r>
              <a:rPr lang="en-US" altLang="zh-CN" sz="2000" dirty="0">
                <a:latin typeface="+mn-ea"/>
              </a:rPr>
              <a:t>Move OS services back into the kernel for performance</a:t>
            </a:r>
          </a:p>
          <a:p>
            <a:pPr lvl="2"/>
            <a:r>
              <a:rPr lang="en-US" altLang="zh-CN" dirty="0">
                <a:solidFill>
                  <a:srgbClr val="C00000"/>
                </a:solidFill>
                <a:latin typeface="+mn-ea"/>
              </a:rPr>
              <a:t>Mac OS X</a:t>
            </a:r>
            <a:r>
              <a:rPr lang="en-US" altLang="zh-CN" dirty="0">
                <a:latin typeface="+mn-ea"/>
              </a:rPr>
              <a:t> (Darwin): complete BSD kernel linked to Mach</a:t>
            </a:r>
            <a:endParaRPr lang="en-US" altLang="zh-CN" sz="2000" dirty="0"/>
          </a:p>
          <a:p>
            <a:endParaRPr lang="zh-CN" altLang="en-US" sz="2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27AB4F-D0EF-CF4A-9A8F-0E8C06799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68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IPC Optimization Techniques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273324"/>
            <a:ext cx="7272808" cy="410445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900" dirty="0"/>
              <a:t>Minimize number of system calls</a:t>
            </a:r>
          </a:p>
          <a:p>
            <a:pPr lvl="1">
              <a:lnSpc>
                <a:spcPct val="120000"/>
              </a:lnSpc>
            </a:pPr>
            <a:r>
              <a:rPr lang="en-US" altLang="zh-CN" sz="2600" dirty="0"/>
              <a:t>Combined operations: Call, </a:t>
            </a:r>
            <a:r>
              <a:rPr lang="en-US" altLang="zh-CN" sz="2600" dirty="0" err="1"/>
              <a:t>ReplyWait</a:t>
            </a:r>
            <a:endParaRPr lang="en-US" altLang="zh-CN" sz="2600" dirty="0"/>
          </a:p>
          <a:p>
            <a:pPr lvl="1">
              <a:lnSpc>
                <a:spcPct val="120000"/>
              </a:lnSpc>
            </a:pPr>
            <a:r>
              <a:rPr lang="en-US" altLang="zh-CN" sz="2600" dirty="0"/>
              <a:t>Complex messages</a:t>
            </a:r>
          </a:p>
          <a:p>
            <a:pPr lvl="2">
              <a:lnSpc>
                <a:spcPct val="120000"/>
              </a:lnSpc>
            </a:pPr>
            <a:r>
              <a:rPr lang="en-US" altLang="zh-CN" sz="2600" dirty="0"/>
              <a:t>Combines multiple messages into one operation</a:t>
            </a:r>
          </a:p>
          <a:p>
            <a:pPr lvl="2">
              <a:lnSpc>
                <a:spcPct val="120000"/>
              </a:lnSpc>
            </a:pPr>
            <a:r>
              <a:rPr lang="en-US" altLang="zh-CN" sz="2600" dirty="0"/>
              <a:t>As many arguments as possible in registers</a:t>
            </a:r>
          </a:p>
          <a:p>
            <a:pPr>
              <a:lnSpc>
                <a:spcPct val="120000"/>
              </a:lnSpc>
            </a:pPr>
            <a:r>
              <a:rPr lang="en-US" altLang="zh-CN" sz="2900" dirty="0"/>
              <a:t>Copy messages only once</a:t>
            </a:r>
          </a:p>
          <a:p>
            <a:r>
              <a:rPr lang="en-US" altLang="zh-CN" sz="2800" dirty="0"/>
              <a:t>Reducing cache and TLB misses</a:t>
            </a:r>
          </a:p>
          <a:p>
            <a:r>
              <a:rPr lang="en-US" altLang="zh-CN" sz="2800" dirty="0"/>
              <a:t>Avoid jumps and checks on fast path</a:t>
            </a:r>
          </a:p>
          <a:p>
            <a:r>
              <a:rPr lang="en-US" altLang="zh-CN" sz="2800" dirty="0"/>
              <a:t>Direct process switch to receiver</a:t>
            </a:r>
          </a:p>
          <a:p>
            <a:r>
              <a:rPr lang="en-US" altLang="zh-CN" sz="2800" dirty="0"/>
              <a:t>…</a:t>
            </a:r>
          </a:p>
          <a:p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9966008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086F06-9A95-0E49-B89D-76ABDFE6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Register IPC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78C2C9-8E4B-BE49-B53A-F59F26827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385CC5-C1B4-1A40-9297-B951D6F42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945" y="952711"/>
            <a:ext cx="5032110" cy="471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320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589D1-80DE-9645-8451-3721C879E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Kernel Memory IPC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791F2E-1EB2-B743-BDFE-FE651F69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78BA128-0CF6-4848-9867-FB9379F36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50" y="1030268"/>
            <a:ext cx="4991099" cy="467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78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9C292F-2B87-7744-AEC3-9BBA64CC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Shared Memory IPC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66B7E-8D2F-6248-91BE-ABF056A36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5F0660E-4A9C-4445-B5AC-08037243F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458" y="1074281"/>
            <a:ext cx="4949083" cy="46254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6837F49-0636-424A-998A-4589CC00FE00}"/>
              </a:ext>
            </a:extLst>
          </p:cNvPr>
          <p:cNvSpPr txBox="1"/>
          <p:nvPr/>
        </p:nvSpPr>
        <p:spPr>
          <a:xfrm>
            <a:off x="4111192" y="1561356"/>
            <a:ext cx="378000" cy="324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kumimoji="1" lang="en-US" altLang="zh-CN" sz="1600" dirty="0"/>
              <a:t>(1)</a:t>
            </a:r>
            <a:endParaRPr kumimoji="1" lang="zh-CN" altLang="en-US" sz="1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482C98-A6ED-9C4B-860A-75A86910EF39}"/>
              </a:ext>
            </a:extLst>
          </p:cNvPr>
          <p:cNvSpPr txBox="1"/>
          <p:nvPr/>
        </p:nvSpPr>
        <p:spPr>
          <a:xfrm>
            <a:off x="2267744" y="2641476"/>
            <a:ext cx="378000" cy="324000"/>
          </a:xfrm>
          <a:prstGeom prst="rect">
            <a:avLst/>
          </a:prstGeom>
          <a:solidFill>
            <a:srgbClr val="DBFFAA"/>
          </a:solidFill>
        </p:spPr>
        <p:txBody>
          <a:bodyPr wrap="square" rtlCol="0">
            <a:noAutofit/>
          </a:bodyPr>
          <a:lstStyle/>
          <a:p>
            <a:pPr algn="ctr"/>
            <a:r>
              <a:rPr kumimoji="1" lang="en-US" altLang="zh-CN" sz="1600" dirty="0"/>
              <a:t>(2)</a:t>
            </a:r>
            <a:endParaRPr kumimoji="1"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B2D1482-1D67-3C42-8852-48A43380453A}"/>
              </a:ext>
            </a:extLst>
          </p:cNvPr>
          <p:cNvSpPr txBox="1"/>
          <p:nvPr/>
        </p:nvSpPr>
        <p:spPr>
          <a:xfrm>
            <a:off x="5076056" y="2173460"/>
            <a:ext cx="378000" cy="324000"/>
          </a:xfrm>
          <a:prstGeom prst="rect">
            <a:avLst/>
          </a:prstGeom>
          <a:solidFill>
            <a:srgbClr val="DBFFAA"/>
          </a:solidFill>
        </p:spPr>
        <p:txBody>
          <a:bodyPr wrap="square" rtlCol="0">
            <a:noAutofit/>
          </a:bodyPr>
          <a:lstStyle/>
          <a:p>
            <a:pPr algn="ctr"/>
            <a:r>
              <a:rPr kumimoji="1" lang="en-US" altLang="zh-CN" sz="1600" dirty="0"/>
              <a:t>(3)</a:t>
            </a:r>
            <a:endParaRPr kumimoji="1"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DA6AB08-4F6E-6D49-940E-67D24488AF40}"/>
              </a:ext>
            </a:extLst>
          </p:cNvPr>
          <p:cNvSpPr/>
          <p:nvPr/>
        </p:nvSpPr>
        <p:spPr>
          <a:xfrm>
            <a:off x="5454057" y="3721596"/>
            <a:ext cx="413999" cy="172800"/>
          </a:xfrm>
          <a:prstGeom prst="rect">
            <a:avLst/>
          </a:prstGeom>
          <a:solidFill>
            <a:srgbClr val="C8F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D0FB4B94-9F6B-FC44-92A5-37913C328A55}"/>
              </a:ext>
            </a:extLst>
          </p:cNvPr>
          <p:cNvCxnSpPr>
            <a:cxnSpLocks/>
            <a:stCxn id="10" idx="2"/>
          </p:cNvCxnSpPr>
          <p:nvPr/>
        </p:nvCxnSpPr>
        <p:spPr>
          <a:xfrm flipV="1">
            <a:off x="5661057" y="2065412"/>
            <a:ext cx="711143" cy="1828984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0085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378583-1A46-3647-87C1-B788C4AD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Comparison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623201-345E-7540-B86A-170D9CEA7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Register IPC</a:t>
            </a:r>
          </a:p>
          <a:p>
            <a:pPr marL="457200" lvl="1" indent="0">
              <a:buNone/>
            </a:pPr>
            <a:r>
              <a:rPr kumimoji="1" lang="en-US" altLang="zh-CN" dirty="0"/>
              <a:t>+ Very fast</a:t>
            </a:r>
          </a:p>
          <a:p>
            <a:pPr marL="457200" lvl="1" indent="0">
              <a:buNone/>
            </a:pPr>
            <a:r>
              <a:rPr kumimoji="1" lang="en-US" altLang="zh-CN" dirty="0"/>
              <a:t>-  Amount of data limited to CPU registers</a:t>
            </a:r>
          </a:p>
          <a:p>
            <a:r>
              <a:rPr kumimoji="1" lang="en-US" altLang="zh-CN" dirty="0"/>
              <a:t>Kernel Memory IPC</a:t>
            </a:r>
          </a:p>
          <a:p>
            <a:pPr marL="457200" lvl="1" indent="0">
              <a:buNone/>
            </a:pPr>
            <a:r>
              <a:rPr kumimoji="1" lang="en-US" altLang="zh-CN" dirty="0"/>
              <a:t>+ Larger amount of data (still limited)</a:t>
            </a:r>
          </a:p>
          <a:p>
            <a:pPr marL="457200" lvl="1" indent="0">
              <a:buNone/>
            </a:pPr>
            <a:r>
              <a:rPr kumimoji="1" lang="en-US" altLang="zh-CN" dirty="0"/>
              <a:t>-  More memory copies</a:t>
            </a:r>
          </a:p>
          <a:p>
            <a:r>
              <a:rPr kumimoji="1" lang="en-US" altLang="zh-CN" dirty="0"/>
              <a:t>Shared Memory IPC</a:t>
            </a:r>
          </a:p>
          <a:p>
            <a:pPr marL="457200" lvl="1" indent="0">
              <a:buNone/>
            </a:pPr>
            <a:r>
              <a:rPr kumimoji="1" lang="en-US" altLang="zh-CN" dirty="0"/>
              <a:t>+ Amount of data not limited</a:t>
            </a:r>
            <a:br>
              <a:rPr kumimoji="1" lang="en-US" altLang="zh-CN" dirty="0"/>
            </a:br>
            <a:r>
              <a:rPr kumimoji="1" lang="en-US" altLang="zh-CN" dirty="0"/>
              <a:t>+ Less memory copies </a:t>
            </a:r>
          </a:p>
          <a:p>
            <a:pPr marL="457200" lvl="1" indent="0">
              <a:buNone/>
            </a:pPr>
            <a:r>
              <a:rPr kumimoji="1" lang="en-US" altLang="zh-CN" dirty="0"/>
              <a:t>-  Security issues (e.g., TOUTOC, manipulation on the fly)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B9F00D-F1D5-9748-A124-DA4C1CF99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944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CDC30C-2512-164E-A998-0F597B0B8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and Async IPC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F1E4D8-DE7C-254E-9186-21D11C679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579296" cy="4152633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Synchronous</a:t>
            </a:r>
          </a:p>
          <a:p>
            <a:pPr lvl="1"/>
            <a:r>
              <a:rPr kumimoji="1" lang="en-US" altLang="zh-CN" dirty="0"/>
              <a:t>Sender is blocked until receiver is ready</a:t>
            </a:r>
          </a:p>
          <a:p>
            <a:pPr lvl="1"/>
            <a:r>
              <a:rPr kumimoji="1" lang="en-US" altLang="zh-CN" dirty="0"/>
              <a:t>Data and control transfer directly from sender to receiver</a:t>
            </a:r>
          </a:p>
          <a:p>
            <a:r>
              <a:rPr kumimoji="1" lang="en-US" altLang="zh-CN" dirty="0"/>
              <a:t>Asynchronous</a:t>
            </a:r>
          </a:p>
          <a:p>
            <a:pPr lvl="1"/>
            <a:r>
              <a:rPr kumimoji="1" lang="en-US" altLang="zh-CN" dirty="0"/>
              <a:t>Data is transferred to temporary location</a:t>
            </a:r>
          </a:p>
          <a:p>
            <a:pPr lvl="1"/>
            <a:r>
              <a:rPr kumimoji="1" lang="en-US" altLang="zh-CN" dirty="0"/>
              <a:t>Sender continues execution</a:t>
            </a:r>
          </a:p>
          <a:p>
            <a:pPr lvl="1"/>
            <a:r>
              <a:rPr kumimoji="1" lang="en-US" altLang="zh-CN" dirty="0"/>
              <a:t>If receiver arrives, the data is transferred to him</a:t>
            </a:r>
          </a:p>
          <a:p>
            <a:r>
              <a:rPr kumimoji="1" lang="en-US" altLang="zh-CN" dirty="0">
                <a:solidFill>
                  <a:srgbClr val="0070C0"/>
                </a:solidFill>
              </a:rPr>
              <a:t>Comparison</a:t>
            </a:r>
          </a:p>
          <a:p>
            <a:pPr lvl="1"/>
            <a:r>
              <a:rPr kumimoji="1" lang="en-US" altLang="zh-CN" dirty="0"/>
              <a:t>Sync is typically simpler and faster (no buffering)</a:t>
            </a:r>
          </a:p>
          <a:p>
            <a:pPr lvl="1"/>
            <a:r>
              <a:rPr kumimoji="1" lang="en-US" altLang="zh-CN" dirty="0"/>
              <a:t>Sync is less prone to DoS attacks (buffer memory)</a:t>
            </a:r>
          </a:p>
          <a:p>
            <a:pPr lvl="1"/>
            <a:r>
              <a:rPr kumimoji="1" lang="en-US" altLang="zh-CN" dirty="0"/>
              <a:t>Async is typically more functional</a:t>
            </a:r>
          </a:p>
          <a:p>
            <a:pPr lvl="1"/>
            <a:r>
              <a:rPr kumimoji="1" lang="en-US" altLang="zh-CN" dirty="0"/>
              <a:t>Async allows to do other work while waiting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EE430D-2CEA-A24F-B0C9-2377F49D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5307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B24C3-1448-164D-8D38-DC7D3D99A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Usages of Sync and Async IPC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822BBC-47BA-6A48-BEB2-5457159AC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952"/>
            <a:ext cx="8229600" cy="4044279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Synchronous IPC</a:t>
            </a:r>
          </a:p>
          <a:p>
            <a:pPr lvl="1"/>
            <a:r>
              <a:rPr kumimoji="1" lang="en-US" altLang="zh-CN" dirty="0"/>
              <a:t>Exchange data</a:t>
            </a:r>
          </a:p>
          <a:p>
            <a:pPr lvl="1"/>
            <a:r>
              <a:rPr kumimoji="1" lang="en-US" altLang="zh-CN" dirty="0"/>
              <a:t>Exchange capabilities</a:t>
            </a:r>
          </a:p>
          <a:p>
            <a:pPr lvl="2"/>
            <a:r>
              <a:rPr kumimoji="1" lang="en-US" altLang="zh-CN" b="1" dirty="0">
                <a:solidFill>
                  <a:srgbClr val="C00000"/>
                </a:solidFill>
              </a:rPr>
              <a:t>Copy/Move/Revoke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Asynchronous IPC</a:t>
            </a:r>
          </a:p>
          <a:p>
            <a:pPr lvl="1"/>
            <a:r>
              <a:rPr kumimoji="1" lang="en-US" altLang="zh-CN" dirty="0"/>
              <a:t>Signaling</a:t>
            </a:r>
          </a:p>
          <a:p>
            <a:pPr lvl="1"/>
            <a:r>
              <a:rPr kumimoji="1" lang="en-US" altLang="zh-CN" dirty="0"/>
              <a:t>Deliver interrupts to user space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F6E544-B210-CD43-9D93-AC652101D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1D6F2A-0F18-E247-BD30-C87D0BA29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7" y="1269637"/>
            <a:ext cx="4788024" cy="295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03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8C208C-04D9-4948-A332-59F0FC973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Memory Management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B93EB0-37DE-9942-8D4B-C2CE59F3C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2E8E2E-CD14-964D-BC8B-07392275C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3883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59D78-98C2-9D4B-8852-3BF53271A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Hierarchical MM in L4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965442-2333-0C44-8E52-7B184B9F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C7B56C6-32CD-F542-84AB-7983B7F6A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59" y="1092197"/>
            <a:ext cx="6480082" cy="451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052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6ADF8-2F7A-364B-9CE3-068D4A3A9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Fault Handling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1ADCA7-6552-1F44-9EA7-09CE028F1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D498904-30ED-4B49-A093-9813C5BAE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64" y="1349101"/>
            <a:ext cx="7020272" cy="409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350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6ADF8-2F7A-364B-9CE3-068D4A3A9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1ADCA7-6552-1F44-9EA7-09CE028F1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285AE1-5FFF-1D43-AC10-6C3341466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6" y="1259633"/>
            <a:ext cx="7164288" cy="434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166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6ADF8-2F7A-364B-9CE3-068D4A3A9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Memory Mapping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1ADCA7-6552-1F44-9EA7-09CE028F1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6AD125C-F764-B14B-B935-DD1C33E92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16" y="1098639"/>
            <a:ext cx="6744768" cy="45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522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D48588-0F81-FA4F-96CC-36DDA6B6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User-Level Pagers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6CB715-8994-494E-A057-F65BDB30F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Chicken vs. egg: who resolves page faults for the Root Task? </a:t>
            </a:r>
          </a:p>
          <a:p>
            <a:pPr lvl="1"/>
            <a:r>
              <a:rPr lang="en-US" altLang="zh-CN" dirty="0" err="1"/>
              <a:t>Fiasco.OC</a:t>
            </a:r>
            <a:r>
              <a:rPr lang="en-US" altLang="zh-CN" dirty="0"/>
              <a:t> initially maps all memory to it, so that it never raises page faults</a:t>
            </a:r>
          </a:p>
          <a:p>
            <a:pPr lvl="1"/>
            <a:endParaRPr lang="en-US" altLang="zh-CN" dirty="0"/>
          </a:p>
          <a:p>
            <a:r>
              <a:rPr lang="en-US" altLang="zh-CN" sz="2400" dirty="0"/>
              <a:t>Complex vs. simple management policies</a:t>
            </a:r>
          </a:p>
          <a:p>
            <a:pPr lvl="1"/>
            <a:r>
              <a:rPr lang="en-US" altLang="zh-CN" sz="2000" dirty="0"/>
              <a:t>Solution: Pagers can be stacked into pager hierarchies</a:t>
            </a:r>
            <a:endParaRPr kumimoji="1" lang="en-US" altLang="zh-CN" sz="2000" dirty="0"/>
          </a:p>
          <a:p>
            <a:pPr marL="45720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3909D3-A00F-B04B-8443-F723C54BE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5294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CE2C99-4A8B-5E43-A3FF-95B90F9B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Pager Hierarchies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9DC43-9552-4445-A1E1-35FBA9804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19A7458-0591-4F46-9E49-5D7205365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39" y="1102856"/>
            <a:ext cx="6813921" cy="461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763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CE2C99-4A8B-5E43-A3FF-95B90F9B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Pager Hierarchies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9DC43-9552-4445-A1E1-35FBA9804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0F3005-8C44-9344-B9B4-592A4E616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6" y="1055060"/>
            <a:ext cx="7524328" cy="457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742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CE2C99-4A8B-5E43-A3FF-95B90F9B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Pager Hierarchies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9DC43-9552-4445-A1E1-35FBA9804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267FBA-70F7-204B-AF5F-2A99B3407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6" y="1043722"/>
            <a:ext cx="7524328" cy="455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271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CE2C99-4A8B-5E43-A3FF-95B90F9B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Pager Hierarchies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9DC43-9552-4445-A1E1-35FBA9804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6C290EA-3621-E246-ADC2-AD95A9F3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0" y="992930"/>
            <a:ext cx="7452320" cy="449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97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8DB4B-DEB4-9745-90B6-70153BCD9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Region Mapper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3F4121-088F-184A-82F8-20000E2BB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56651"/>
            <a:ext cx="8229600" cy="1235967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b="0" dirty="0"/>
              <a:t>Every task has a single pager thread, the</a:t>
            </a:r>
            <a:r>
              <a:rPr kumimoji="1" lang="en-US" altLang="zh-CN" dirty="0"/>
              <a:t> region mapper (RM)</a:t>
            </a:r>
          </a:p>
          <a:p>
            <a:pPr lvl="1"/>
            <a:r>
              <a:rPr kumimoji="1" lang="en-US" altLang="zh-CN" dirty="0"/>
              <a:t>RM is the first thread within a task in </a:t>
            </a:r>
            <a:r>
              <a:rPr lang="en-US" altLang="zh-CN" dirty="0" err="1"/>
              <a:t>Fiasco.OC</a:t>
            </a:r>
            <a:endParaRPr lang="en-US" altLang="zh-CN" dirty="0"/>
          </a:p>
          <a:p>
            <a:pPr lvl="1"/>
            <a:r>
              <a:rPr kumimoji="1" lang="en-US" altLang="zh-CN" dirty="0"/>
              <a:t>RM maintains a region map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933437-C831-9341-A394-282ABB042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194F65-8E69-954E-9A52-FE91E3E8D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384568"/>
            <a:ext cx="6948264" cy="332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694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FCD107-CA6B-1740-A7E6-8135F176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Region Mapper and Page Faults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3E0451-B0B4-A146-A316-783D7BB92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39634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b="0" u="sng" dirty="0"/>
              <a:t>Step-1:</a:t>
            </a:r>
            <a:r>
              <a:rPr lang="en-US" altLang="zh-CN" b="0" dirty="0"/>
              <a:t> All threads of a task have the RM assigned as their pager</a:t>
            </a:r>
          </a:p>
          <a:p>
            <a:pPr marL="0" indent="0">
              <a:buNone/>
            </a:pPr>
            <a:endParaRPr lang="en-US" altLang="zh-CN" b="0" dirty="0"/>
          </a:p>
          <a:p>
            <a:pPr marL="0" indent="0">
              <a:buNone/>
            </a:pPr>
            <a:r>
              <a:rPr lang="en-US" altLang="zh-CN" b="0" u="sng" dirty="0"/>
              <a:t>Step-2:</a:t>
            </a:r>
            <a:r>
              <a:rPr lang="en-US" altLang="zh-CN" b="0" dirty="0"/>
              <a:t> </a:t>
            </a:r>
            <a:r>
              <a:rPr lang="en-US" altLang="zh-CN" b="0" dirty="0" err="1"/>
              <a:t>Fiasco.OC</a:t>
            </a:r>
            <a:r>
              <a:rPr lang="en-US" altLang="zh-CN" b="0" dirty="0"/>
              <a:t> redirects all page faults to the RM</a:t>
            </a:r>
          </a:p>
          <a:p>
            <a:pPr marL="0" indent="0">
              <a:buNone/>
            </a:pPr>
            <a:endParaRPr lang="en-US" altLang="zh-CN" b="0" dirty="0"/>
          </a:p>
          <a:p>
            <a:pPr marL="0" indent="0">
              <a:buNone/>
            </a:pPr>
            <a:r>
              <a:rPr lang="en-US" altLang="zh-CN" b="0" u="sng" dirty="0"/>
              <a:t>Step-3:</a:t>
            </a:r>
            <a:r>
              <a:rPr lang="en-US" altLang="zh-CN" b="0" dirty="0"/>
              <a:t> RM then uses synchronous IPC calls to obtain real memory mappings from the external pager responsible for a region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6A3E5D-2C4F-2445-817E-6F47F8896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243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323F38-7E4B-DB4E-AB25-F374AB86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Disadvantages of Pager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1A47D5-2D98-7D4A-BC02-B230DB87B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Poor performance</a:t>
            </a:r>
          </a:p>
          <a:p>
            <a:r>
              <a:rPr kumimoji="1" lang="en-US" altLang="zh-CN" dirty="0"/>
              <a:t>Complex developing efforts</a:t>
            </a:r>
          </a:p>
          <a:p>
            <a:pPr lvl="1"/>
            <a:r>
              <a:rPr kumimoji="1" lang="en-US" altLang="zh-CN" dirty="0"/>
              <a:t>Is that really necessary?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Hybrid solution</a:t>
            </a:r>
          </a:p>
          <a:p>
            <a:pPr lvl="1"/>
            <a:r>
              <a:rPr kumimoji="1" lang="en-US" altLang="zh-CN" dirty="0"/>
              <a:t>E.g., Google Zircon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C37082-1D78-D544-B37C-AD7171F19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2159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3A692-A2D2-DD47-955C-BD78D5451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Some researches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8B2084-89C6-DD47-ACB9-C5B8486C5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23EBBD-8EC3-1846-B50F-6E239D0B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2149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4F0AEB-6893-814F-8526-E21C579EE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79296" cy="900442"/>
          </a:xfrm>
        </p:spPr>
        <p:txBody>
          <a:bodyPr/>
          <a:lstStyle/>
          <a:p>
            <a:r>
              <a:rPr kumimoji="1" lang="en-US" altLang="zh-CN" dirty="0"/>
              <a:t>Tradeoff: Performance and Isolation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544000-3EA1-544F-8A98-C087F6D36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6FDC74F-0E26-B24C-90C1-EB3C05E6EB17}"/>
              </a:ext>
            </a:extLst>
          </p:cNvPr>
          <p:cNvSpPr/>
          <p:nvPr/>
        </p:nvSpPr>
        <p:spPr>
          <a:xfrm>
            <a:off x="3722080" y="2063415"/>
            <a:ext cx="921928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80F9811-5CB3-6F4A-A177-1FA5575CB500}"/>
              </a:ext>
            </a:extLst>
          </p:cNvPr>
          <p:cNvSpPr/>
          <p:nvPr/>
        </p:nvSpPr>
        <p:spPr>
          <a:xfrm>
            <a:off x="5004048" y="2006869"/>
            <a:ext cx="1296144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File</a:t>
            </a:r>
          </a:p>
          <a:p>
            <a:pPr algn="ctr"/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A43A566-1A7B-7E40-B0E8-23704979715A}"/>
              </a:ext>
            </a:extLst>
          </p:cNvPr>
          <p:cNvSpPr/>
          <p:nvPr/>
        </p:nvSpPr>
        <p:spPr>
          <a:xfrm>
            <a:off x="6588224" y="2006869"/>
            <a:ext cx="1296145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Disk</a:t>
            </a:r>
          </a:p>
          <a:p>
            <a:pPr algn="ctr"/>
            <a:r>
              <a:rPr kumimoji="1" lang="en-US" altLang="zh-CN" dirty="0"/>
              <a:t>Driver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9DA1583-3FB5-0E4C-86A8-213C684F8F28}"/>
              </a:ext>
            </a:extLst>
          </p:cNvPr>
          <p:cNvSpPr/>
          <p:nvPr/>
        </p:nvSpPr>
        <p:spPr>
          <a:xfrm>
            <a:off x="3722080" y="3178336"/>
            <a:ext cx="4162290" cy="561670"/>
          </a:xfrm>
          <a:prstGeom prst="rect">
            <a:avLst/>
          </a:prstGeom>
          <a:solidFill>
            <a:srgbClr val="FFB8B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C4A53F7-3E50-694E-9059-7522E3F49E4E}"/>
              </a:ext>
            </a:extLst>
          </p:cNvPr>
          <p:cNvGrpSpPr/>
          <p:nvPr/>
        </p:nvGrpSpPr>
        <p:grpSpPr>
          <a:xfrm>
            <a:off x="4010112" y="2577551"/>
            <a:ext cx="1368152" cy="738268"/>
            <a:chOff x="5004048" y="2479272"/>
            <a:chExt cx="1368152" cy="738268"/>
          </a:xfrm>
        </p:grpSpPr>
        <p:cxnSp>
          <p:nvCxnSpPr>
            <p:cNvPr id="25" name="直线箭头连接符 24">
              <a:extLst>
                <a:ext uri="{FF2B5EF4-FFF2-40B4-BE49-F238E27FC236}">
                  <a16:creationId xmlns:a16="http://schemas.microsoft.com/office/drawing/2014/main" id="{BD34BE38-524E-ED4F-AEEE-E1F2073EF8D5}"/>
                </a:ext>
              </a:extLst>
            </p:cNvPr>
            <p:cNvCxnSpPr>
              <a:cxnSpLocks/>
            </p:cNvCxnSpPr>
            <p:nvPr/>
          </p:nvCxnSpPr>
          <p:spPr>
            <a:xfrm>
              <a:off x="5004048" y="2479272"/>
              <a:ext cx="0" cy="738268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B699DF0A-8015-6748-A5E5-B47F70C48DDB}"/>
                </a:ext>
              </a:extLst>
            </p:cNvPr>
            <p:cNvCxnSpPr>
              <a:cxnSpLocks/>
            </p:cNvCxnSpPr>
            <p:nvPr/>
          </p:nvCxnSpPr>
          <p:spPr>
            <a:xfrm>
              <a:off x="6372200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A3632FE2-A9F9-BB4B-9128-E30DBCD2AE14}"/>
                </a:ext>
              </a:extLst>
            </p:cNvPr>
            <p:cNvCxnSpPr/>
            <p:nvPr/>
          </p:nvCxnSpPr>
          <p:spPr>
            <a:xfrm>
              <a:off x="5004048" y="3203227"/>
              <a:ext cx="13681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973E156-4471-7240-BB84-85038E5A3CF5}"/>
              </a:ext>
            </a:extLst>
          </p:cNvPr>
          <p:cNvGrpSpPr/>
          <p:nvPr/>
        </p:nvGrpSpPr>
        <p:grpSpPr>
          <a:xfrm>
            <a:off x="6026336" y="2618848"/>
            <a:ext cx="1368152" cy="696971"/>
            <a:chOff x="7020272" y="2520569"/>
            <a:chExt cx="1368152" cy="696971"/>
          </a:xfrm>
        </p:grpSpPr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F6191821-9E50-9D41-A1E9-364497FBE61D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2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C087357D-CA9C-1E4D-BE3A-A2CD49D8382B}"/>
                </a:ext>
              </a:extLst>
            </p:cNvPr>
            <p:cNvCxnSpPr>
              <a:cxnSpLocks/>
            </p:cNvCxnSpPr>
            <p:nvPr/>
          </p:nvCxnSpPr>
          <p:spPr>
            <a:xfrm>
              <a:off x="8388424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3CF34128-0943-F74B-8277-BF5E1B9CC263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2" y="3203227"/>
              <a:ext cx="13681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95E48E5-F7FC-BE41-B669-615C57E06E00}"/>
              </a:ext>
            </a:extLst>
          </p:cNvPr>
          <p:cNvGrpSpPr/>
          <p:nvPr/>
        </p:nvGrpSpPr>
        <p:grpSpPr>
          <a:xfrm>
            <a:off x="4356693" y="2567471"/>
            <a:ext cx="805547" cy="676340"/>
            <a:chOff x="5350629" y="2469192"/>
            <a:chExt cx="805547" cy="676340"/>
          </a:xfrm>
        </p:grpSpPr>
        <p:cxnSp>
          <p:nvCxnSpPr>
            <p:cNvPr id="35" name="直线箭头连接符 34">
              <a:extLst>
                <a:ext uri="{FF2B5EF4-FFF2-40B4-BE49-F238E27FC236}">
                  <a16:creationId xmlns:a16="http://schemas.microsoft.com/office/drawing/2014/main" id="{5D4D27C1-65FF-9845-9A92-A9445ACDD42B}"/>
                </a:ext>
              </a:extLst>
            </p:cNvPr>
            <p:cNvCxnSpPr>
              <a:cxnSpLocks/>
            </p:cNvCxnSpPr>
            <p:nvPr/>
          </p:nvCxnSpPr>
          <p:spPr>
            <a:xfrm>
              <a:off x="5364088" y="2469192"/>
              <a:ext cx="0" cy="666672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FDA8948E-3FF0-BE49-97D9-A86D06B96B13}"/>
                </a:ext>
              </a:extLst>
            </p:cNvPr>
            <p:cNvCxnSpPr>
              <a:cxnSpLocks/>
            </p:cNvCxnSpPr>
            <p:nvPr/>
          </p:nvCxnSpPr>
          <p:spPr>
            <a:xfrm>
              <a:off x="5350629" y="3129352"/>
              <a:ext cx="805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线箭头连接符 36">
              <a:extLst>
                <a:ext uri="{FF2B5EF4-FFF2-40B4-BE49-F238E27FC236}">
                  <a16:creationId xmlns:a16="http://schemas.microsoft.com/office/drawing/2014/main" id="{D75705F2-6CEA-ED44-B9AA-EECEB3C7E8AB}"/>
                </a:ext>
              </a:extLst>
            </p:cNvPr>
            <p:cNvCxnSpPr>
              <a:cxnSpLocks/>
            </p:cNvCxnSpPr>
            <p:nvPr/>
          </p:nvCxnSpPr>
          <p:spPr>
            <a:xfrm>
              <a:off x="6156176" y="2537185"/>
              <a:ext cx="0" cy="60834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5B10212-353A-394A-9CC3-C81282E6EA00}"/>
              </a:ext>
            </a:extLst>
          </p:cNvPr>
          <p:cNvGrpSpPr/>
          <p:nvPr/>
        </p:nvGrpSpPr>
        <p:grpSpPr>
          <a:xfrm>
            <a:off x="6156893" y="2635464"/>
            <a:ext cx="805547" cy="615394"/>
            <a:chOff x="7150829" y="2537185"/>
            <a:chExt cx="805547" cy="615394"/>
          </a:xfrm>
        </p:grpSpPr>
        <p:cxnSp>
          <p:nvCxnSpPr>
            <p:cNvPr id="39" name="直线箭头连接符 38">
              <a:extLst>
                <a:ext uri="{FF2B5EF4-FFF2-40B4-BE49-F238E27FC236}">
                  <a16:creationId xmlns:a16="http://schemas.microsoft.com/office/drawing/2014/main" id="{E73F9904-FCF0-7544-A9EA-6AD9676CBF21}"/>
                </a:ext>
              </a:extLst>
            </p:cNvPr>
            <p:cNvCxnSpPr>
              <a:cxnSpLocks/>
            </p:cNvCxnSpPr>
            <p:nvPr/>
          </p:nvCxnSpPr>
          <p:spPr>
            <a:xfrm>
              <a:off x="7164288" y="2537185"/>
              <a:ext cx="0" cy="605726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78BA9E38-61B0-6748-8C18-2AEFBC248CFC}"/>
                </a:ext>
              </a:extLst>
            </p:cNvPr>
            <p:cNvCxnSpPr>
              <a:cxnSpLocks/>
            </p:cNvCxnSpPr>
            <p:nvPr/>
          </p:nvCxnSpPr>
          <p:spPr>
            <a:xfrm>
              <a:off x="7150829" y="3136399"/>
              <a:ext cx="805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线箭头连接符 40">
              <a:extLst>
                <a:ext uri="{FF2B5EF4-FFF2-40B4-BE49-F238E27FC236}">
                  <a16:creationId xmlns:a16="http://schemas.microsoft.com/office/drawing/2014/main" id="{DED1708D-B68B-2D42-AF4B-7665E83C4AB1}"/>
                </a:ext>
              </a:extLst>
            </p:cNvPr>
            <p:cNvCxnSpPr>
              <a:cxnSpLocks/>
            </p:cNvCxnSpPr>
            <p:nvPr/>
          </p:nvCxnSpPr>
          <p:spPr>
            <a:xfrm>
              <a:off x="7956376" y="2544232"/>
              <a:ext cx="0" cy="60834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C569CC10-4114-2446-870A-E739226FCDB4}"/>
              </a:ext>
            </a:extLst>
          </p:cNvPr>
          <p:cNvSpPr txBox="1"/>
          <p:nvPr/>
        </p:nvSpPr>
        <p:spPr>
          <a:xfrm>
            <a:off x="9663764" y="37731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143DB12B-02B1-2A41-ADB0-7FADA7E26487}"/>
              </a:ext>
            </a:extLst>
          </p:cNvPr>
          <p:cNvCxnSpPr/>
          <p:nvPr/>
        </p:nvCxnSpPr>
        <p:spPr>
          <a:xfrm>
            <a:off x="4010112" y="4103207"/>
            <a:ext cx="1368152" cy="0"/>
          </a:xfrm>
          <a:prstGeom prst="line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D1A7D3CB-4DEF-2049-80A1-EEB002BCA4A5}"/>
              </a:ext>
            </a:extLst>
          </p:cNvPr>
          <p:cNvSpPr txBox="1"/>
          <p:nvPr/>
        </p:nvSpPr>
        <p:spPr>
          <a:xfrm>
            <a:off x="4409494" y="415711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0070BF"/>
                </a:solidFill>
              </a:rPr>
              <a:t>IPC</a:t>
            </a:r>
            <a:endParaRPr kumimoji="1" lang="zh-CN" altLang="en-US" dirty="0">
              <a:solidFill>
                <a:srgbClr val="0070BF"/>
              </a:solidFill>
            </a:endParaRPr>
          </a:p>
        </p:txBody>
      </p:sp>
      <p:pic>
        <p:nvPicPr>
          <p:cNvPr id="54" name="图片 53">
            <a:extLst>
              <a:ext uri="{FF2B5EF4-FFF2-40B4-BE49-F238E27FC236}">
                <a16:creationId xmlns:a16="http://schemas.microsoft.com/office/drawing/2014/main" id="{56B8C988-1D54-654F-9266-88C09925A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98" y="1777380"/>
            <a:ext cx="1396725" cy="26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675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BF112E-33FB-AC4B-B0A5-C9C7107B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SkyBridge</a:t>
            </a:r>
            <a:r>
              <a:rPr kumimoji="1" lang="en-US" altLang="zh-CN" dirty="0"/>
              <a:t>: Make IPC Faster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8F3F99-B000-7949-9755-CF73E909F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/>
          <a:lstStyle/>
          <a:p>
            <a:r>
              <a:rPr kumimoji="1" lang="en-US" altLang="zh-CN" dirty="0"/>
              <a:t>EuroSys19: No kernel involvements during IPCs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6ACC49-621B-A74C-99D8-5A81A357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6BB7B9E-E4DA-A848-B569-C06C622FB69C}"/>
              </a:ext>
            </a:extLst>
          </p:cNvPr>
          <p:cNvSpPr/>
          <p:nvPr/>
        </p:nvSpPr>
        <p:spPr>
          <a:xfrm>
            <a:off x="2281920" y="3202782"/>
            <a:ext cx="921928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5F3E2BA-2EBB-484C-8C21-92F8F7D3661C}"/>
              </a:ext>
            </a:extLst>
          </p:cNvPr>
          <p:cNvSpPr/>
          <p:nvPr/>
        </p:nvSpPr>
        <p:spPr>
          <a:xfrm>
            <a:off x="3563888" y="3146236"/>
            <a:ext cx="1296144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File</a:t>
            </a:r>
          </a:p>
          <a:p>
            <a:pPr algn="ctr"/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F3F2FE9-7E81-5E45-B269-22030D04C43F}"/>
              </a:ext>
            </a:extLst>
          </p:cNvPr>
          <p:cNvSpPr/>
          <p:nvPr/>
        </p:nvSpPr>
        <p:spPr>
          <a:xfrm>
            <a:off x="5220071" y="3146236"/>
            <a:ext cx="1296145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Disk</a:t>
            </a:r>
          </a:p>
          <a:p>
            <a:pPr algn="ctr"/>
            <a:r>
              <a:rPr kumimoji="1" lang="en-US" altLang="zh-CN" dirty="0"/>
              <a:t>Driver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3A8465B-7280-6D49-BF35-A6759FD772A4}"/>
              </a:ext>
            </a:extLst>
          </p:cNvPr>
          <p:cNvSpPr/>
          <p:nvPr/>
        </p:nvSpPr>
        <p:spPr>
          <a:xfrm>
            <a:off x="2281920" y="4317703"/>
            <a:ext cx="4162290" cy="561670"/>
          </a:xfrm>
          <a:prstGeom prst="rect">
            <a:avLst/>
          </a:prstGeom>
          <a:solidFill>
            <a:srgbClr val="FFB8B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38C89F2-759E-9843-9BE4-1526DB832858}"/>
              </a:ext>
            </a:extLst>
          </p:cNvPr>
          <p:cNvGrpSpPr/>
          <p:nvPr/>
        </p:nvGrpSpPr>
        <p:grpSpPr>
          <a:xfrm>
            <a:off x="2569952" y="3716918"/>
            <a:ext cx="1368152" cy="738268"/>
            <a:chOff x="5004048" y="2479272"/>
            <a:chExt cx="1368152" cy="738268"/>
          </a:xfrm>
        </p:grpSpPr>
        <p:cxnSp>
          <p:nvCxnSpPr>
            <p:cNvPr id="10" name="直线箭头连接符 9">
              <a:extLst>
                <a:ext uri="{FF2B5EF4-FFF2-40B4-BE49-F238E27FC236}">
                  <a16:creationId xmlns:a16="http://schemas.microsoft.com/office/drawing/2014/main" id="{191E327C-0B92-EF4A-8569-B390CE7E9AB9}"/>
                </a:ext>
              </a:extLst>
            </p:cNvPr>
            <p:cNvCxnSpPr>
              <a:cxnSpLocks/>
            </p:cNvCxnSpPr>
            <p:nvPr/>
          </p:nvCxnSpPr>
          <p:spPr>
            <a:xfrm>
              <a:off x="5004048" y="2479272"/>
              <a:ext cx="0" cy="738268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91BD8028-1E06-1043-A3FA-70297837970A}"/>
                </a:ext>
              </a:extLst>
            </p:cNvPr>
            <p:cNvCxnSpPr>
              <a:cxnSpLocks/>
            </p:cNvCxnSpPr>
            <p:nvPr/>
          </p:nvCxnSpPr>
          <p:spPr>
            <a:xfrm>
              <a:off x="6372200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670194E4-587C-0C47-9BB9-AE5A53912C8A}"/>
                </a:ext>
              </a:extLst>
            </p:cNvPr>
            <p:cNvCxnSpPr/>
            <p:nvPr/>
          </p:nvCxnSpPr>
          <p:spPr>
            <a:xfrm>
              <a:off x="5004048" y="3203227"/>
              <a:ext cx="13681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FEBEF47-D115-9744-98AE-140377EF447C}"/>
              </a:ext>
            </a:extLst>
          </p:cNvPr>
          <p:cNvGrpSpPr/>
          <p:nvPr/>
        </p:nvGrpSpPr>
        <p:grpSpPr>
          <a:xfrm>
            <a:off x="4586176" y="3758215"/>
            <a:ext cx="1368152" cy="696971"/>
            <a:chOff x="7020272" y="2520569"/>
            <a:chExt cx="1368152" cy="696971"/>
          </a:xfrm>
        </p:grpSpPr>
        <p:cxnSp>
          <p:nvCxnSpPr>
            <p:cNvPr id="14" name="直线箭头连接符 13">
              <a:extLst>
                <a:ext uri="{FF2B5EF4-FFF2-40B4-BE49-F238E27FC236}">
                  <a16:creationId xmlns:a16="http://schemas.microsoft.com/office/drawing/2014/main" id="{B40AAF58-256A-8940-83ED-DDA1E51A4C1F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2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线箭头连接符 14">
              <a:extLst>
                <a:ext uri="{FF2B5EF4-FFF2-40B4-BE49-F238E27FC236}">
                  <a16:creationId xmlns:a16="http://schemas.microsoft.com/office/drawing/2014/main" id="{86D0BA77-AFA9-D443-BB53-8E416D4B3C0F}"/>
                </a:ext>
              </a:extLst>
            </p:cNvPr>
            <p:cNvCxnSpPr>
              <a:cxnSpLocks/>
            </p:cNvCxnSpPr>
            <p:nvPr/>
          </p:nvCxnSpPr>
          <p:spPr>
            <a:xfrm>
              <a:off x="8388424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DD84313-845F-0C49-9CFD-E41E9C5D61D1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2" y="3203227"/>
              <a:ext cx="13681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B27FAC2-EBAC-C448-917A-9BD529DF045A}"/>
              </a:ext>
            </a:extLst>
          </p:cNvPr>
          <p:cNvGrpSpPr/>
          <p:nvPr/>
        </p:nvGrpSpPr>
        <p:grpSpPr>
          <a:xfrm>
            <a:off x="2916533" y="3706838"/>
            <a:ext cx="805547" cy="676340"/>
            <a:chOff x="5350629" y="2469192"/>
            <a:chExt cx="805547" cy="676340"/>
          </a:xfrm>
        </p:grpSpPr>
        <p:cxnSp>
          <p:nvCxnSpPr>
            <p:cNvPr id="18" name="直线箭头连接符 17">
              <a:extLst>
                <a:ext uri="{FF2B5EF4-FFF2-40B4-BE49-F238E27FC236}">
                  <a16:creationId xmlns:a16="http://schemas.microsoft.com/office/drawing/2014/main" id="{AE3CFC0A-D1EB-654A-88B6-5850977F7546}"/>
                </a:ext>
              </a:extLst>
            </p:cNvPr>
            <p:cNvCxnSpPr>
              <a:cxnSpLocks/>
            </p:cNvCxnSpPr>
            <p:nvPr/>
          </p:nvCxnSpPr>
          <p:spPr>
            <a:xfrm>
              <a:off x="5364088" y="2469192"/>
              <a:ext cx="0" cy="666672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7B230FC0-53F6-7D4A-8129-A8B78AE1BDCC}"/>
                </a:ext>
              </a:extLst>
            </p:cNvPr>
            <p:cNvCxnSpPr>
              <a:cxnSpLocks/>
            </p:cNvCxnSpPr>
            <p:nvPr/>
          </p:nvCxnSpPr>
          <p:spPr>
            <a:xfrm>
              <a:off x="5350629" y="3129352"/>
              <a:ext cx="805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89945D7E-9AF8-1A4F-96F2-DE56E1778AF7}"/>
                </a:ext>
              </a:extLst>
            </p:cNvPr>
            <p:cNvCxnSpPr>
              <a:cxnSpLocks/>
            </p:cNvCxnSpPr>
            <p:nvPr/>
          </p:nvCxnSpPr>
          <p:spPr>
            <a:xfrm>
              <a:off x="6156176" y="2537185"/>
              <a:ext cx="0" cy="60834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F5D8AD6-D8AF-E040-984B-768ABE81FC62}"/>
              </a:ext>
            </a:extLst>
          </p:cNvPr>
          <p:cNvGrpSpPr/>
          <p:nvPr/>
        </p:nvGrpSpPr>
        <p:grpSpPr>
          <a:xfrm>
            <a:off x="4716733" y="3774831"/>
            <a:ext cx="805547" cy="615394"/>
            <a:chOff x="7150829" y="2537185"/>
            <a:chExt cx="805547" cy="615394"/>
          </a:xfrm>
        </p:grpSpPr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E0896B32-A736-AE45-B5CE-DF74258AA7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4288" y="2537185"/>
              <a:ext cx="0" cy="605726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F2A60115-9BFC-C24B-AA99-6E8FB47E6A44}"/>
                </a:ext>
              </a:extLst>
            </p:cNvPr>
            <p:cNvCxnSpPr>
              <a:cxnSpLocks/>
            </p:cNvCxnSpPr>
            <p:nvPr/>
          </p:nvCxnSpPr>
          <p:spPr>
            <a:xfrm>
              <a:off x="7150829" y="3136399"/>
              <a:ext cx="805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4BE33832-5A28-D647-8BA2-F3AA7F1B70A2}"/>
                </a:ext>
              </a:extLst>
            </p:cNvPr>
            <p:cNvCxnSpPr>
              <a:cxnSpLocks/>
            </p:cNvCxnSpPr>
            <p:nvPr/>
          </p:nvCxnSpPr>
          <p:spPr>
            <a:xfrm>
              <a:off x="7956376" y="2544232"/>
              <a:ext cx="0" cy="60834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5A487FC3-689D-8241-8017-A8A0CF30F392}"/>
              </a:ext>
            </a:extLst>
          </p:cNvPr>
          <p:cNvCxnSpPr>
            <a:cxnSpLocks/>
          </p:cNvCxnSpPr>
          <p:nvPr/>
        </p:nvCxnSpPr>
        <p:spPr>
          <a:xfrm>
            <a:off x="2569952" y="5242574"/>
            <a:ext cx="1368152" cy="0"/>
          </a:xfrm>
          <a:prstGeom prst="line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DC758B89-2E8D-3147-A93F-AA3A7DFBBE2F}"/>
              </a:ext>
            </a:extLst>
          </p:cNvPr>
          <p:cNvSpPr txBox="1"/>
          <p:nvPr/>
        </p:nvSpPr>
        <p:spPr>
          <a:xfrm>
            <a:off x="2969334" y="5296480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0070BF"/>
                </a:solidFill>
              </a:rPr>
              <a:t>IPC</a:t>
            </a:r>
            <a:endParaRPr kumimoji="1" lang="zh-CN" altLang="en-US" dirty="0">
              <a:solidFill>
                <a:srgbClr val="0070BF"/>
              </a:solidFill>
            </a:endParaRP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47B9414F-B92E-F348-8878-992C62A8D7AD}"/>
              </a:ext>
            </a:extLst>
          </p:cNvPr>
          <p:cNvCxnSpPr>
            <a:stCxn id="5" idx="3"/>
            <a:endCxn id="6" idx="1"/>
          </p:cNvCxnSpPr>
          <p:nvPr/>
        </p:nvCxnSpPr>
        <p:spPr>
          <a:xfrm flipV="1">
            <a:off x="3203848" y="3454473"/>
            <a:ext cx="360040" cy="3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23DD8D4E-FEE6-E446-8FF9-452907E3EE9B}"/>
              </a:ext>
            </a:extLst>
          </p:cNvPr>
          <p:cNvCxnSpPr/>
          <p:nvPr/>
        </p:nvCxnSpPr>
        <p:spPr>
          <a:xfrm flipV="1">
            <a:off x="4860032" y="3454473"/>
            <a:ext cx="360040" cy="3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19836425-4C9D-414E-8661-3B950DE12537}"/>
              </a:ext>
            </a:extLst>
          </p:cNvPr>
          <p:cNvCxnSpPr>
            <a:cxnSpLocks/>
          </p:cNvCxnSpPr>
          <p:nvPr/>
        </p:nvCxnSpPr>
        <p:spPr>
          <a:xfrm flipV="1">
            <a:off x="3254027" y="2601191"/>
            <a:ext cx="885925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6025101E-2C7D-D44B-89C0-C714FE8B8AC8}"/>
              </a:ext>
            </a:extLst>
          </p:cNvPr>
          <p:cNvSpPr txBox="1"/>
          <p:nvPr/>
        </p:nvSpPr>
        <p:spPr>
          <a:xfrm>
            <a:off x="4161196" y="2416525"/>
            <a:ext cx="1793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err="1">
                <a:solidFill>
                  <a:srgbClr val="C00000"/>
                </a:solidFill>
              </a:rPr>
              <a:t>SkyBridge</a:t>
            </a:r>
            <a:r>
              <a:rPr kumimoji="1" lang="en-US" altLang="zh-CN" b="1" dirty="0">
                <a:solidFill>
                  <a:srgbClr val="C00000"/>
                </a:solidFill>
              </a:rPr>
              <a:t> IPC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083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BF112E-33FB-AC4B-B0A5-C9C7107B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XPC: Make IPC Faster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8F3F99-B000-7949-9755-CF73E909F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/>
          <a:lstStyle/>
          <a:p>
            <a:r>
              <a:rPr kumimoji="1" lang="en-US" altLang="zh-CN" dirty="0"/>
              <a:t>ISCA19: No kernel involvements during IPCs;</a:t>
            </a:r>
            <a:br>
              <a:rPr kumimoji="1" lang="en-US" altLang="zh-CN" dirty="0"/>
            </a:br>
            <a:r>
              <a:rPr kumimoji="1" lang="en-US" altLang="zh-CN" dirty="0"/>
              <a:t>              Zero-copies during IPCs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6ACC49-621B-A74C-99D8-5A81A357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6BB7B9E-E4DA-A848-B569-C06C622FB69C}"/>
              </a:ext>
            </a:extLst>
          </p:cNvPr>
          <p:cNvSpPr/>
          <p:nvPr/>
        </p:nvSpPr>
        <p:spPr>
          <a:xfrm>
            <a:off x="2281920" y="3202782"/>
            <a:ext cx="921928" cy="504056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5F3E2BA-2EBB-484C-8C21-92F8F7D3661C}"/>
              </a:ext>
            </a:extLst>
          </p:cNvPr>
          <p:cNvSpPr/>
          <p:nvPr/>
        </p:nvSpPr>
        <p:spPr>
          <a:xfrm>
            <a:off x="3563888" y="3146236"/>
            <a:ext cx="1296144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File</a:t>
            </a:r>
          </a:p>
          <a:p>
            <a:pPr algn="ctr"/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F3F2FE9-7E81-5E45-B269-22030D04C43F}"/>
              </a:ext>
            </a:extLst>
          </p:cNvPr>
          <p:cNvSpPr/>
          <p:nvPr/>
        </p:nvSpPr>
        <p:spPr>
          <a:xfrm>
            <a:off x="5220071" y="3146236"/>
            <a:ext cx="1296145" cy="616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Disk</a:t>
            </a:r>
          </a:p>
          <a:p>
            <a:pPr algn="ctr"/>
            <a:r>
              <a:rPr kumimoji="1" lang="en-US" altLang="zh-CN" dirty="0"/>
              <a:t>Driver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3A8465B-7280-6D49-BF35-A6759FD772A4}"/>
              </a:ext>
            </a:extLst>
          </p:cNvPr>
          <p:cNvSpPr/>
          <p:nvPr/>
        </p:nvSpPr>
        <p:spPr>
          <a:xfrm>
            <a:off x="2281920" y="4317703"/>
            <a:ext cx="4162290" cy="561670"/>
          </a:xfrm>
          <a:prstGeom prst="rect">
            <a:avLst/>
          </a:prstGeom>
          <a:solidFill>
            <a:srgbClr val="FFB8B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38C89F2-759E-9843-9BE4-1526DB832858}"/>
              </a:ext>
            </a:extLst>
          </p:cNvPr>
          <p:cNvGrpSpPr/>
          <p:nvPr/>
        </p:nvGrpSpPr>
        <p:grpSpPr>
          <a:xfrm>
            <a:off x="2569952" y="3716918"/>
            <a:ext cx="1368152" cy="738268"/>
            <a:chOff x="5004048" y="2479272"/>
            <a:chExt cx="1368152" cy="738268"/>
          </a:xfrm>
        </p:grpSpPr>
        <p:cxnSp>
          <p:nvCxnSpPr>
            <p:cNvPr id="10" name="直线箭头连接符 9">
              <a:extLst>
                <a:ext uri="{FF2B5EF4-FFF2-40B4-BE49-F238E27FC236}">
                  <a16:creationId xmlns:a16="http://schemas.microsoft.com/office/drawing/2014/main" id="{191E327C-0B92-EF4A-8569-B390CE7E9AB9}"/>
                </a:ext>
              </a:extLst>
            </p:cNvPr>
            <p:cNvCxnSpPr>
              <a:cxnSpLocks/>
            </p:cNvCxnSpPr>
            <p:nvPr/>
          </p:nvCxnSpPr>
          <p:spPr>
            <a:xfrm>
              <a:off x="5004048" y="2479272"/>
              <a:ext cx="0" cy="738268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91BD8028-1E06-1043-A3FA-70297837970A}"/>
                </a:ext>
              </a:extLst>
            </p:cNvPr>
            <p:cNvCxnSpPr>
              <a:cxnSpLocks/>
            </p:cNvCxnSpPr>
            <p:nvPr/>
          </p:nvCxnSpPr>
          <p:spPr>
            <a:xfrm>
              <a:off x="6372200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670194E4-587C-0C47-9BB9-AE5A53912C8A}"/>
                </a:ext>
              </a:extLst>
            </p:cNvPr>
            <p:cNvCxnSpPr/>
            <p:nvPr/>
          </p:nvCxnSpPr>
          <p:spPr>
            <a:xfrm>
              <a:off x="5004048" y="3203227"/>
              <a:ext cx="13681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FEBEF47-D115-9744-98AE-140377EF447C}"/>
              </a:ext>
            </a:extLst>
          </p:cNvPr>
          <p:cNvGrpSpPr/>
          <p:nvPr/>
        </p:nvGrpSpPr>
        <p:grpSpPr>
          <a:xfrm>
            <a:off x="4586176" y="3758215"/>
            <a:ext cx="1368152" cy="696971"/>
            <a:chOff x="7020272" y="2520569"/>
            <a:chExt cx="1368152" cy="696971"/>
          </a:xfrm>
        </p:grpSpPr>
        <p:cxnSp>
          <p:nvCxnSpPr>
            <p:cNvPr id="14" name="直线箭头连接符 13">
              <a:extLst>
                <a:ext uri="{FF2B5EF4-FFF2-40B4-BE49-F238E27FC236}">
                  <a16:creationId xmlns:a16="http://schemas.microsoft.com/office/drawing/2014/main" id="{B40AAF58-256A-8940-83ED-DDA1E51A4C1F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2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线箭头连接符 14">
              <a:extLst>
                <a:ext uri="{FF2B5EF4-FFF2-40B4-BE49-F238E27FC236}">
                  <a16:creationId xmlns:a16="http://schemas.microsoft.com/office/drawing/2014/main" id="{86D0BA77-AFA9-D443-BB53-8E416D4B3C0F}"/>
                </a:ext>
              </a:extLst>
            </p:cNvPr>
            <p:cNvCxnSpPr>
              <a:cxnSpLocks/>
            </p:cNvCxnSpPr>
            <p:nvPr/>
          </p:nvCxnSpPr>
          <p:spPr>
            <a:xfrm>
              <a:off x="8388424" y="2520569"/>
              <a:ext cx="0" cy="69697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DD84313-845F-0C49-9CFD-E41E9C5D61D1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2" y="3203227"/>
              <a:ext cx="13681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B27FAC2-EBAC-C448-917A-9BD529DF045A}"/>
              </a:ext>
            </a:extLst>
          </p:cNvPr>
          <p:cNvGrpSpPr/>
          <p:nvPr/>
        </p:nvGrpSpPr>
        <p:grpSpPr>
          <a:xfrm>
            <a:off x="2916533" y="3706838"/>
            <a:ext cx="805547" cy="676340"/>
            <a:chOff x="5350629" y="2469192"/>
            <a:chExt cx="805547" cy="676340"/>
          </a:xfrm>
        </p:grpSpPr>
        <p:cxnSp>
          <p:nvCxnSpPr>
            <p:cNvPr id="18" name="直线箭头连接符 17">
              <a:extLst>
                <a:ext uri="{FF2B5EF4-FFF2-40B4-BE49-F238E27FC236}">
                  <a16:creationId xmlns:a16="http://schemas.microsoft.com/office/drawing/2014/main" id="{AE3CFC0A-D1EB-654A-88B6-5850977F7546}"/>
                </a:ext>
              </a:extLst>
            </p:cNvPr>
            <p:cNvCxnSpPr>
              <a:cxnSpLocks/>
            </p:cNvCxnSpPr>
            <p:nvPr/>
          </p:nvCxnSpPr>
          <p:spPr>
            <a:xfrm>
              <a:off x="5364088" y="2469192"/>
              <a:ext cx="0" cy="666672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7B230FC0-53F6-7D4A-8129-A8B78AE1BDCC}"/>
                </a:ext>
              </a:extLst>
            </p:cNvPr>
            <p:cNvCxnSpPr>
              <a:cxnSpLocks/>
            </p:cNvCxnSpPr>
            <p:nvPr/>
          </p:nvCxnSpPr>
          <p:spPr>
            <a:xfrm>
              <a:off x="5350629" y="3129352"/>
              <a:ext cx="805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89945D7E-9AF8-1A4F-96F2-DE56E1778AF7}"/>
                </a:ext>
              </a:extLst>
            </p:cNvPr>
            <p:cNvCxnSpPr>
              <a:cxnSpLocks/>
            </p:cNvCxnSpPr>
            <p:nvPr/>
          </p:nvCxnSpPr>
          <p:spPr>
            <a:xfrm>
              <a:off x="6156176" y="2537185"/>
              <a:ext cx="0" cy="60834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F5D8AD6-D8AF-E040-984B-768ABE81FC62}"/>
              </a:ext>
            </a:extLst>
          </p:cNvPr>
          <p:cNvGrpSpPr/>
          <p:nvPr/>
        </p:nvGrpSpPr>
        <p:grpSpPr>
          <a:xfrm>
            <a:off x="4716733" y="3774831"/>
            <a:ext cx="805547" cy="615394"/>
            <a:chOff x="7150829" y="2537185"/>
            <a:chExt cx="805547" cy="615394"/>
          </a:xfrm>
        </p:grpSpPr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E0896B32-A736-AE45-B5CE-DF74258AA7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4288" y="2537185"/>
              <a:ext cx="0" cy="605726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F2A60115-9BFC-C24B-AA99-6E8FB47E6A44}"/>
                </a:ext>
              </a:extLst>
            </p:cNvPr>
            <p:cNvCxnSpPr>
              <a:cxnSpLocks/>
            </p:cNvCxnSpPr>
            <p:nvPr/>
          </p:nvCxnSpPr>
          <p:spPr>
            <a:xfrm>
              <a:off x="7150829" y="3136399"/>
              <a:ext cx="805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4BE33832-5A28-D647-8BA2-F3AA7F1B70A2}"/>
                </a:ext>
              </a:extLst>
            </p:cNvPr>
            <p:cNvCxnSpPr>
              <a:cxnSpLocks/>
            </p:cNvCxnSpPr>
            <p:nvPr/>
          </p:nvCxnSpPr>
          <p:spPr>
            <a:xfrm>
              <a:off x="7956376" y="2544232"/>
              <a:ext cx="0" cy="608347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5A487FC3-689D-8241-8017-A8A0CF30F392}"/>
              </a:ext>
            </a:extLst>
          </p:cNvPr>
          <p:cNvCxnSpPr>
            <a:cxnSpLocks/>
          </p:cNvCxnSpPr>
          <p:nvPr/>
        </p:nvCxnSpPr>
        <p:spPr>
          <a:xfrm>
            <a:off x="2569952" y="5242574"/>
            <a:ext cx="1368152" cy="0"/>
          </a:xfrm>
          <a:prstGeom prst="line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DC758B89-2E8D-3147-A93F-AA3A7DFBBE2F}"/>
              </a:ext>
            </a:extLst>
          </p:cNvPr>
          <p:cNvSpPr txBox="1"/>
          <p:nvPr/>
        </p:nvSpPr>
        <p:spPr>
          <a:xfrm>
            <a:off x="2969334" y="5296480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0070BF"/>
                </a:solidFill>
              </a:rPr>
              <a:t>IPC</a:t>
            </a:r>
            <a:endParaRPr kumimoji="1" lang="zh-CN" altLang="en-US" dirty="0">
              <a:solidFill>
                <a:srgbClr val="0070BF"/>
              </a:solidFill>
            </a:endParaRP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47B9414F-B92E-F348-8878-992C62A8D7AD}"/>
              </a:ext>
            </a:extLst>
          </p:cNvPr>
          <p:cNvCxnSpPr>
            <a:stCxn id="5" idx="3"/>
            <a:endCxn id="6" idx="1"/>
          </p:cNvCxnSpPr>
          <p:nvPr/>
        </p:nvCxnSpPr>
        <p:spPr>
          <a:xfrm flipV="1">
            <a:off x="3203848" y="3454473"/>
            <a:ext cx="360040" cy="3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23DD8D4E-FEE6-E446-8FF9-452907E3EE9B}"/>
              </a:ext>
            </a:extLst>
          </p:cNvPr>
          <p:cNvCxnSpPr/>
          <p:nvPr/>
        </p:nvCxnSpPr>
        <p:spPr>
          <a:xfrm flipV="1">
            <a:off x="4860032" y="3454473"/>
            <a:ext cx="360040" cy="3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19836425-4C9D-414E-8661-3B950DE12537}"/>
              </a:ext>
            </a:extLst>
          </p:cNvPr>
          <p:cNvCxnSpPr>
            <a:cxnSpLocks/>
          </p:cNvCxnSpPr>
          <p:nvPr/>
        </p:nvCxnSpPr>
        <p:spPr>
          <a:xfrm flipV="1">
            <a:off x="3254027" y="2601191"/>
            <a:ext cx="885925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6025101E-2C7D-D44B-89C0-C714FE8B8AC8}"/>
              </a:ext>
            </a:extLst>
          </p:cNvPr>
          <p:cNvSpPr txBox="1"/>
          <p:nvPr/>
        </p:nvSpPr>
        <p:spPr>
          <a:xfrm>
            <a:off x="4161196" y="2416525"/>
            <a:ext cx="1793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XPC IPC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9284D31-8EA6-4441-8B78-ECD77FC50AF7}"/>
              </a:ext>
            </a:extLst>
          </p:cNvPr>
          <p:cNvSpPr/>
          <p:nvPr/>
        </p:nvSpPr>
        <p:spPr>
          <a:xfrm>
            <a:off x="2664505" y="2815955"/>
            <a:ext cx="504056" cy="2794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B09B1A2-819E-9746-AE6F-FE6570C304FC}"/>
              </a:ext>
            </a:extLst>
          </p:cNvPr>
          <p:cNvSpPr txBox="1"/>
          <p:nvPr/>
        </p:nvSpPr>
        <p:spPr>
          <a:xfrm>
            <a:off x="3158232" y="2769942"/>
            <a:ext cx="5233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Change the ownership of msg buffer by hardware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29176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BF112E-33FB-AC4B-B0A5-C9C7107B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UnderBridge</a:t>
            </a:r>
            <a:r>
              <a:rPr kumimoji="1" lang="en-US" altLang="zh-CN" dirty="0"/>
              <a:t>: Make IPC Faster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8F3F99-B000-7949-9755-CF73E909F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/>
          <a:lstStyle/>
          <a:p>
            <a:r>
              <a:rPr kumimoji="1" lang="en-US" altLang="zh-CN" dirty="0"/>
              <a:t>ATC20: No kernel involvements during IPCs by vertically sinking system servers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6ACC49-621B-A74C-99D8-5A81A357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0712763C-7064-CE47-8FFC-1BDE61BBE692}"/>
              </a:ext>
            </a:extLst>
          </p:cNvPr>
          <p:cNvCxnSpPr>
            <a:cxnSpLocks/>
          </p:cNvCxnSpPr>
          <p:nvPr/>
        </p:nvCxnSpPr>
        <p:spPr>
          <a:xfrm>
            <a:off x="925508" y="4319763"/>
            <a:ext cx="699374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15C18D71-54EA-7849-B650-007FBA0E5859}"/>
              </a:ext>
            </a:extLst>
          </p:cNvPr>
          <p:cNvSpPr/>
          <p:nvPr/>
        </p:nvSpPr>
        <p:spPr>
          <a:xfrm>
            <a:off x="2024255" y="4746531"/>
            <a:ext cx="4459597" cy="775265"/>
          </a:xfrm>
          <a:prstGeom prst="rect">
            <a:avLst/>
          </a:prstGeom>
          <a:solidFill>
            <a:srgbClr val="FFB8B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E7C945B-B365-9647-9B29-0076276EFDE6}"/>
              </a:ext>
            </a:extLst>
          </p:cNvPr>
          <p:cNvSpPr/>
          <p:nvPr/>
        </p:nvSpPr>
        <p:spPr>
          <a:xfrm>
            <a:off x="3674745" y="4932187"/>
            <a:ext cx="1296511" cy="2516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Microkernel</a:t>
            </a:r>
            <a:endParaRPr lang="zh-CN" alt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E953177-0BA7-A74C-BC64-9966BD762F20}"/>
              </a:ext>
            </a:extLst>
          </p:cNvPr>
          <p:cNvGrpSpPr/>
          <p:nvPr/>
        </p:nvGrpSpPr>
        <p:grpSpPr>
          <a:xfrm>
            <a:off x="1177832" y="2902055"/>
            <a:ext cx="1571209" cy="892038"/>
            <a:chOff x="7096735" y="551921"/>
            <a:chExt cx="1830355" cy="1039166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225E18E-720F-F74D-9040-F58AA0DD7C5B}"/>
                </a:ext>
              </a:extLst>
            </p:cNvPr>
            <p:cNvSpPr/>
            <p:nvPr/>
          </p:nvSpPr>
          <p:spPr>
            <a:xfrm>
              <a:off x="7096735" y="562830"/>
              <a:ext cx="753607" cy="1028257"/>
            </a:xfrm>
            <a:prstGeom prst="rect">
              <a:avLst/>
            </a:prstGeom>
            <a:solidFill>
              <a:srgbClr val="C8FFC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App</a:t>
              </a:r>
              <a:endParaRPr kumimoji="1" lang="zh-CN" altLang="en-US" dirty="0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F5996AF8-B1BD-1842-BAEF-0424F58BD829}"/>
                </a:ext>
              </a:extLst>
            </p:cNvPr>
            <p:cNvSpPr/>
            <p:nvPr/>
          </p:nvSpPr>
          <p:spPr>
            <a:xfrm>
              <a:off x="8173483" y="551921"/>
              <a:ext cx="753607" cy="1028257"/>
            </a:xfrm>
            <a:prstGeom prst="rect">
              <a:avLst/>
            </a:prstGeom>
            <a:solidFill>
              <a:srgbClr val="C8FFC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App</a:t>
              </a:r>
              <a:endParaRPr kumimoji="1" lang="zh-CN" altLang="en-US" dirty="0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CB7A13D-7A0B-D448-8F15-8F2AE7D14B6A}"/>
              </a:ext>
            </a:extLst>
          </p:cNvPr>
          <p:cNvGrpSpPr/>
          <p:nvPr/>
        </p:nvGrpSpPr>
        <p:grpSpPr>
          <a:xfrm>
            <a:off x="2864725" y="2196318"/>
            <a:ext cx="6099763" cy="1827821"/>
            <a:chOff x="2982825" y="1310119"/>
            <a:chExt cx="6099763" cy="1827821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C3E8CF3E-34E8-954E-B802-E0A016C8183D}"/>
                </a:ext>
              </a:extLst>
            </p:cNvPr>
            <p:cNvGrpSpPr/>
            <p:nvPr/>
          </p:nvGrpSpPr>
          <p:grpSpPr>
            <a:xfrm>
              <a:off x="3083840" y="1654903"/>
              <a:ext cx="4450531" cy="1319952"/>
              <a:chOff x="899592" y="1914799"/>
              <a:chExt cx="5184576" cy="1537658"/>
            </a:xfrm>
          </p:grpSpPr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A3E0EF82-0F2C-E647-8FCE-36FF8F8FA848}"/>
                  </a:ext>
                </a:extLst>
              </p:cNvPr>
              <p:cNvSpPr/>
              <p:nvPr/>
            </p:nvSpPr>
            <p:spPr>
              <a:xfrm>
                <a:off x="899592" y="1952285"/>
                <a:ext cx="5184576" cy="1500172"/>
              </a:xfrm>
              <a:prstGeom prst="rect">
                <a:avLst/>
              </a:prstGeom>
              <a:solidFill>
                <a:srgbClr val="C8FD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61BCBDDE-D9AF-1F4B-B69D-D16C9C29D2E7}"/>
                  </a:ext>
                </a:extLst>
              </p:cNvPr>
              <p:cNvGrpSpPr/>
              <p:nvPr/>
            </p:nvGrpSpPr>
            <p:grpSpPr>
              <a:xfrm>
                <a:off x="946844" y="1914799"/>
                <a:ext cx="3983845" cy="1465354"/>
                <a:chOff x="1464948" y="2251646"/>
                <a:chExt cx="3983845" cy="1465354"/>
              </a:xfrm>
            </p:grpSpPr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D0D2E84A-A40F-E24C-8B27-EF5B0AF85CE6}"/>
                    </a:ext>
                  </a:extLst>
                </p:cNvPr>
                <p:cNvSpPr/>
                <p:nvPr/>
              </p:nvSpPr>
              <p:spPr>
                <a:xfrm>
                  <a:off x="1464948" y="2673522"/>
                  <a:ext cx="753607" cy="1043478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CN" dirty="0"/>
                    <a:t>FS</a:t>
                  </a:r>
                  <a:endParaRPr kumimoji="1" lang="zh-CN" altLang="en-US" dirty="0"/>
                </a:p>
              </p:txBody>
            </p:sp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7613ACA2-99EB-F748-9B14-DE3E3CF2EF11}"/>
                    </a:ext>
                  </a:extLst>
                </p:cNvPr>
                <p:cNvSpPr/>
                <p:nvPr/>
              </p:nvSpPr>
              <p:spPr>
                <a:xfrm>
                  <a:off x="2541694" y="2673522"/>
                  <a:ext cx="753607" cy="1043478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CN" dirty="0"/>
                    <a:t>MM</a:t>
                  </a:r>
                  <a:endParaRPr kumimoji="1" lang="zh-CN" altLang="en-US" dirty="0"/>
                </a:p>
              </p:txBody>
            </p:sp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10B6C5E9-C539-EB48-ACB8-E1720A6DD430}"/>
                    </a:ext>
                  </a:extLst>
                </p:cNvPr>
                <p:cNvSpPr/>
                <p:nvPr/>
              </p:nvSpPr>
              <p:spPr>
                <a:xfrm>
                  <a:off x="3618440" y="2673522"/>
                  <a:ext cx="753607" cy="1043478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CN" dirty="0"/>
                    <a:t>Net</a:t>
                  </a:r>
                  <a:endParaRPr kumimoji="1" lang="zh-CN" altLang="en-US" dirty="0"/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B6022B2F-DA1D-C44B-9189-4560D2BC82E9}"/>
                    </a:ext>
                  </a:extLst>
                </p:cNvPr>
                <p:cNvSpPr/>
                <p:nvPr/>
              </p:nvSpPr>
              <p:spPr>
                <a:xfrm>
                  <a:off x="4695186" y="2667821"/>
                  <a:ext cx="753607" cy="1043478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CN" dirty="0" err="1"/>
                    <a:t>Drv</a:t>
                  </a:r>
                  <a:endParaRPr kumimoji="1" lang="zh-CN" altLang="en-US" dirty="0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71045B86-E7C3-9A4C-A944-ED7BC522367D}"/>
                    </a:ext>
                  </a:extLst>
                </p:cNvPr>
                <p:cNvSpPr/>
                <p:nvPr/>
              </p:nvSpPr>
              <p:spPr>
                <a:xfrm>
                  <a:off x="2998816" y="2251646"/>
                  <a:ext cx="1992853" cy="40011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altLang="zh-CN" sz="2000" b="0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System Servers</a:t>
                  </a:r>
                  <a:endParaRPr lang="zh-CN" altLang="en-US" sz="24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7EAB9399-E9B9-0F4C-95F6-D9BF276C5BF2}"/>
                  </a:ext>
                </a:extLst>
              </p:cNvPr>
              <p:cNvSpPr/>
              <p:nvPr/>
            </p:nvSpPr>
            <p:spPr>
              <a:xfrm>
                <a:off x="5253828" y="2331419"/>
                <a:ext cx="753607" cy="104347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…</a:t>
                </a:r>
                <a:endParaRPr kumimoji="1" lang="zh-CN" altLang="en-US" dirty="0"/>
              </a:p>
            </p:txBody>
          </p:sp>
        </p:grp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E4A78FF-DEC5-374D-9BC4-FC346FCC9C4C}"/>
                </a:ext>
              </a:extLst>
            </p:cNvPr>
            <p:cNvSpPr/>
            <p:nvPr/>
          </p:nvSpPr>
          <p:spPr>
            <a:xfrm>
              <a:off x="2982825" y="1561356"/>
              <a:ext cx="4613511" cy="1576584"/>
            </a:xfrm>
            <a:prstGeom prst="rect">
              <a:avLst/>
            </a:prstGeom>
            <a:noFill/>
            <a:ln w="50800">
              <a:prstDash val="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C31F80D0-AA3B-5740-A869-3176E53F9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6336" y="1310119"/>
              <a:ext cx="812800" cy="812800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A992C2D9-2F40-D24F-A2F1-4FF969EF7023}"/>
                </a:ext>
              </a:extLst>
            </p:cNvPr>
            <p:cNvSpPr/>
            <p:nvPr/>
          </p:nvSpPr>
          <p:spPr>
            <a:xfrm>
              <a:off x="7597886" y="2104271"/>
              <a:ext cx="148470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Intel</a:t>
              </a:r>
              <a:r>
                <a:rPr lang="zh-CN" alt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altLang="zh-CN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PKU</a:t>
              </a:r>
              <a:endParaRPr lang="zh-CN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566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5E-6 0.3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948049-72D2-234D-8022-59E3369A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UnderBridge</a:t>
            </a:r>
            <a:r>
              <a:rPr kumimoji="1" lang="en-US" altLang="zh-CN" dirty="0"/>
              <a:t>: Make IPC Faster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91973F-61E3-5449-A513-A80C0C85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F8325A1F-385D-404B-9437-11D2B32D1847}"/>
              </a:ext>
            </a:extLst>
          </p:cNvPr>
          <p:cNvCxnSpPr>
            <a:cxnSpLocks/>
          </p:cNvCxnSpPr>
          <p:nvPr/>
        </p:nvCxnSpPr>
        <p:spPr>
          <a:xfrm>
            <a:off x="1210106" y="2879652"/>
            <a:ext cx="656921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7A5C5AB-808A-C944-B3A6-E2953A9129C2}"/>
              </a:ext>
            </a:extLst>
          </p:cNvPr>
          <p:cNvSpPr txBox="1"/>
          <p:nvPr/>
        </p:nvSpPr>
        <p:spPr>
          <a:xfrm>
            <a:off x="7990375" y="2037539"/>
            <a:ext cx="523220" cy="7985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2200" dirty="0"/>
              <a:t>User</a:t>
            </a:r>
            <a:endParaRPr kumimoji="1" lang="zh-CN" altLang="en-US" sz="2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4E3DFF-50E5-BB4E-9B3B-A5B76187FD6D}"/>
              </a:ext>
            </a:extLst>
          </p:cNvPr>
          <p:cNvSpPr txBox="1"/>
          <p:nvPr/>
        </p:nvSpPr>
        <p:spPr>
          <a:xfrm>
            <a:off x="7986195" y="3719164"/>
            <a:ext cx="523220" cy="9353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2200" dirty="0"/>
              <a:t>Kernel</a:t>
            </a:r>
            <a:endParaRPr kumimoji="1" lang="zh-CN" altLang="en-US" sz="22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BD9AE26-1E14-8F47-9158-5FA34CC1CC01}"/>
              </a:ext>
            </a:extLst>
          </p:cNvPr>
          <p:cNvSpPr/>
          <p:nvPr/>
        </p:nvSpPr>
        <p:spPr>
          <a:xfrm>
            <a:off x="1210106" y="3076718"/>
            <a:ext cx="6569210" cy="2220243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39226C-EB04-044D-A784-43FF310D2152}"/>
              </a:ext>
            </a:extLst>
          </p:cNvPr>
          <p:cNvSpPr/>
          <p:nvPr/>
        </p:nvSpPr>
        <p:spPr>
          <a:xfrm>
            <a:off x="2528232" y="3424315"/>
            <a:ext cx="4087536" cy="617550"/>
          </a:xfrm>
          <a:prstGeom prst="rect">
            <a:avLst/>
          </a:prstGeom>
          <a:solidFill>
            <a:srgbClr val="FFB8B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Dom-0</a:t>
            </a:r>
          </a:p>
          <a:p>
            <a:pPr algn="ctr"/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4ECFB6B-5330-CB40-B828-F73105B2A048}"/>
              </a:ext>
            </a:extLst>
          </p:cNvPr>
          <p:cNvSpPr/>
          <p:nvPr/>
        </p:nvSpPr>
        <p:spPr>
          <a:xfrm>
            <a:off x="2123729" y="2062000"/>
            <a:ext cx="1360570" cy="674744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2704DB2-E963-FF4B-9A59-28B77FA17588}"/>
              </a:ext>
            </a:extLst>
          </p:cNvPr>
          <p:cNvSpPr/>
          <p:nvPr/>
        </p:nvSpPr>
        <p:spPr>
          <a:xfrm>
            <a:off x="5796137" y="4482347"/>
            <a:ext cx="1825152" cy="617550"/>
          </a:xfrm>
          <a:prstGeom prst="rect">
            <a:avLst/>
          </a:prstGeom>
          <a:solidFill>
            <a:srgbClr val="C8FD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Dom-3</a:t>
            </a:r>
          </a:p>
          <a:p>
            <a:pPr algn="ctr"/>
            <a:r>
              <a:rPr kumimoji="1" lang="en-US" altLang="zh-CN" dirty="0"/>
              <a:t>Server-3</a:t>
            </a:r>
            <a:endParaRPr kumimoji="1"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2962B40-983F-E543-A2FC-D0BE7CD00FCB}"/>
              </a:ext>
            </a:extLst>
          </p:cNvPr>
          <p:cNvSpPr/>
          <p:nvPr/>
        </p:nvSpPr>
        <p:spPr>
          <a:xfrm>
            <a:off x="1364684" y="4482347"/>
            <a:ext cx="1825152" cy="617550"/>
          </a:xfrm>
          <a:prstGeom prst="rect">
            <a:avLst/>
          </a:prstGeom>
          <a:solidFill>
            <a:srgbClr val="C8FD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Dom-1</a:t>
            </a:r>
          </a:p>
          <a:p>
            <a:pPr algn="ctr"/>
            <a:r>
              <a:rPr kumimoji="1" lang="en-US" altLang="zh-CN" dirty="0"/>
              <a:t>Server-1</a:t>
            </a:r>
            <a:endParaRPr kumimoji="1"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7BB47B4-7C85-0E4C-B1C5-9706E37D4785}"/>
              </a:ext>
            </a:extLst>
          </p:cNvPr>
          <p:cNvSpPr/>
          <p:nvPr/>
        </p:nvSpPr>
        <p:spPr>
          <a:xfrm>
            <a:off x="3582135" y="4478400"/>
            <a:ext cx="1825152" cy="617550"/>
          </a:xfrm>
          <a:prstGeom prst="rect">
            <a:avLst/>
          </a:prstGeom>
          <a:solidFill>
            <a:srgbClr val="C8FD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Dom-2</a:t>
            </a:r>
          </a:p>
          <a:p>
            <a:pPr algn="ctr"/>
            <a:r>
              <a:rPr kumimoji="1" lang="en-US" altLang="zh-CN" dirty="0"/>
              <a:t>Server-2</a:t>
            </a:r>
            <a:endParaRPr kumimoji="1"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C3F9265-B1F8-284E-B40B-8D940A9161EA}"/>
              </a:ext>
            </a:extLst>
          </p:cNvPr>
          <p:cNvSpPr/>
          <p:nvPr/>
        </p:nvSpPr>
        <p:spPr>
          <a:xfrm>
            <a:off x="3891715" y="2048834"/>
            <a:ext cx="1360570" cy="674744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ACCD104-F836-F647-941F-C616D572FB48}"/>
              </a:ext>
            </a:extLst>
          </p:cNvPr>
          <p:cNvSpPr/>
          <p:nvPr/>
        </p:nvSpPr>
        <p:spPr>
          <a:xfrm>
            <a:off x="5663094" y="2061831"/>
            <a:ext cx="1360570" cy="674744"/>
          </a:xfrm>
          <a:prstGeom prst="rect">
            <a:avLst/>
          </a:prstGeom>
          <a:solidFill>
            <a:srgbClr val="C8FFC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/>
          </a:p>
        </p:txBody>
      </p:sp>
      <p:sp>
        <p:nvSpPr>
          <p:cNvPr id="26" name="任意形状 25">
            <a:extLst>
              <a:ext uri="{FF2B5EF4-FFF2-40B4-BE49-F238E27FC236}">
                <a16:creationId xmlns:a16="http://schemas.microsoft.com/office/drawing/2014/main" id="{9EA7C4AA-DD0D-8645-952F-959EA4CE9409}"/>
              </a:ext>
            </a:extLst>
          </p:cNvPr>
          <p:cNvSpPr/>
          <p:nvPr/>
        </p:nvSpPr>
        <p:spPr>
          <a:xfrm>
            <a:off x="2303929" y="2734235"/>
            <a:ext cx="822624" cy="1748118"/>
          </a:xfrm>
          <a:custGeom>
            <a:avLst/>
            <a:gdLst>
              <a:gd name="connsiteX0" fmla="*/ 457200 w 822624"/>
              <a:gd name="connsiteY0" fmla="*/ 0 h 1748118"/>
              <a:gd name="connsiteX1" fmla="*/ 806824 w 822624"/>
              <a:gd name="connsiteY1" fmla="*/ 690283 h 1748118"/>
              <a:gd name="connsiteX2" fmla="*/ 0 w 822624"/>
              <a:gd name="connsiteY2" fmla="*/ 1748118 h 174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624" h="1748118">
                <a:moveTo>
                  <a:pt x="457200" y="0"/>
                </a:moveTo>
                <a:cubicBezTo>
                  <a:pt x="670112" y="199465"/>
                  <a:pt x="883024" y="398930"/>
                  <a:pt x="806824" y="690283"/>
                </a:cubicBezTo>
                <a:cubicBezTo>
                  <a:pt x="730624" y="981636"/>
                  <a:pt x="365312" y="1364877"/>
                  <a:pt x="0" y="1748118"/>
                </a:cubicBezTo>
              </a:path>
            </a:pathLst>
          </a:cu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内容占位符 10">
            <a:extLst>
              <a:ext uri="{FF2B5EF4-FFF2-40B4-BE49-F238E27FC236}">
                <a16:creationId xmlns:a16="http://schemas.microsoft.com/office/drawing/2014/main" id="{F7352104-3310-A24E-81DA-F4DE93A2EABC}"/>
              </a:ext>
            </a:extLst>
          </p:cNvPr>
          <p:cNvSpPr txBox="1">
            <a:spLocks/>
          </p:cNvSpPr>
          <p:nvPr/>
        </p:nvSpPr>
        <p:spPr>
          <a:xfrm>
            <a:off x="457200" y="1201316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Build </a:t>
            </a:r>
            <a:r>
              <a:rPr lang="en-US" altLang="zh-CN" dirty="0">
                <a:solidFill>
                  <a:srgbClr val="C00000"/>
                </a:solidFill>
              </a:rPr>
              <a:t>execution domains</a:t>
            </a:r>
            <a:r>
              <a:rPr lang="en-US" altLang="zh-CN" dirty="0"/>
              <a:t> in the </a:t>
            </a:r>
            <a:r>
              <a:rPr lang="en-US" altLang="zh-CN" u="sng" dirty="0">
                <a:solidFill>
                  <a:srgbClr val="C00000"/>
                </a:solidFill>
              </a:rPr>
              <a:t>kernel space</a:t>
            </a:r>
            <a:endParaRPr lang="zh-CN" altLang="en-US" u="sng" dirty="0">
              <a:solidFill>
                <a:srgbClr val="C00000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4D2C6E1-9B55-4546-95C2-3E675E94D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114" y="4636156"/>
            <a:ext cx="398295" cy="39829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75DB348D-AFCC-D647-97E5-5DB7964C1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565" y="4630171"/>
            <a:ext cx="398295" cy="39829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6577622-A05B-C240-9C5E-7D9D2F68E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866" y="4080105"/>
            <a:ext cx="398295" cy="398295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DE65C08-A4B9-AF46-9906-0F6E1AC36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839" y="4076619"/>
            <a:ext cx="398295" cy="398295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EF83922-099E-3B44-8579-8356A3946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435" y="4076618"/>
            <a:ext cx="398295" cy="3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333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74FD9-5F06-614A-A70A-A4F28E003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75358"/>
            <a:ext cx="9144000" cy="1225021"/>
          </a:xfrm>
        </p:spPr>
        <p:txBody>
          <a:bodyPr>
            <a:noAutofit/>
          </a:bodyPr>
          <a:lstStyle/>
          <a:p>
            <a:pPr algn="ctr"/>
            <a:r>
              <a:rPr kumimoji="1" lang="en-US" altLang="zh-CN" sz="3200" dirty="0" err="1"/>
              <a:t>CuriOS</a:t>
            </a:r>
            <a:r>
              <a:rPr kumimoji="1" lang="en-US" altLang="zh-CN" sz="3200" dirty="0"/>
              <a:t>: Improving Reliability through Operating System Structure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7125CC-DD4D-E247-9E45-1B1D242F6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1715F7-0429-E643-919B-703729EB8E74}"/>
              </a:ext>
            </a:extLst>
          </p:cNvPr>
          <p:cNvSpPr/>
          <p:nvPr/>
        </p:nvSpPr>
        <p:spPr>
          <a:xfrm>
            <a:off x="461540" y="5203464"/>
            <a:ext cx="116730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OSDI 08</a:t>
            </a:r>
            <a:endParaRPr lang="zh-CN" alt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171167FA-9549-7E49-B241-A1D26F19A91D}"/>
              </a:ext>
            </a:extLst>
          </p:cNvPr>
          <p:cNvSpPr txBox="1">
            <a:spLocks/>
          </p:cNvSpPr>
          <p:nvPr/>
        </p:nvSpPr>
        <p:spPr>
          <a:xfrm>
            <a:off x="855576" y="3333270"/>
            <a:ext cx="7432848" cy="1460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>
                <a:solidFill>
                  <a:schemeClr val="tx1"/>
                </a:solidFill>
              </a:rPr>
              <a:t>Francis M. David &amp; </a:t>
            </a:r>
            <a:r>
              <a:rPr kumimoji="1" lang="en-US" altLang="zh-CN" dirty="0" err="1">
                <a:solidFill>
                  <a:schemeClr val="tx1"/>
                </a:solidFill>
              </a:rPr>
              <a:t>Ellick</a:t>
            </a:r>
            <a:r>
              <a:rPr kumimoji="1" lang="en-US" altLang="zh-CN" dirty="0">
                <a:solidFill>
                  <a:schemeClr val="tx1"/>
                </a:solidFill>
              </a:rPr>
              <a:t> M. Chan &amp;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Jeffrey C. Carlyle &amp; Roy H. Campbell</a:t>
            </a:r>
          </a:p>
          <a:p>
            <a:r>
              <a:rPr lang="en-US" altLang="zh-CN" dirty="0"/>
              <a:t>UIUC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84723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7AF6E5-9630-3B49-89FB-244C3E43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 Microkernel Reliable enough?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03F29C-5C6D-8747-8892-1EEDC8B6C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90120"/>
            <a:ext cx="8229600" cy="3771636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Benefits: Better Isolation? Fault Recovery?</a:t>
            </a:r>
          </a:p>
          <a:p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/>
              <a:t>Blindly restarting a service results in the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state loss</a:t>
            </a:r>
            <a:r>
              <a:rPr kumimoji="1" lang="en-US" altLang="zh-CN" dirty="0"/>
              <a:t> and </a:t>
            </a:r>
            <a:r>
              <a:rPr kumimoji="1" lang="en-US" altLang="zh-CN" dirty="0">
                <a:solidFill>
                  <a:srgbClr val="C00000"/>
                </a:solidFill>
              </a:rPr>
              <a:t>affects all clients </a:t>
            </a:r>
            <a:r>
              <a:rPr kumimoji="1" lang="en-US" altLang="zh-CN" dirty="0"/>
              <a:t>that were using the service</a:t>
            </a:r>
          </a:p>
          <a:p>
            <a:r>
              <a:rPr kumimoji="1" lang="en-US" altLang="zh-CN" dirty="0"/>
              <a:t>Goal</a:t>
            </a:r>
          </a:p>
          <a:p>
            <a:pPr lvl="1"/>
            <a:r>
              <a:rPr kumimoji="1" lang="en-US" altLang="zh-CN" dirty="0"/>
              <a:t>Use lightweight distribution, isolation and persistence of OS service state to </a:t>
            </a:r>
            <a:r>
              <a:rPr kumimoji="1" lang="en-US" altLang="zh-CN" dirty="0">
                <a:solidFill>
                  <a:srgbClr val="C00000"/>
                </a:solidFill>
              </a:rPr>
              <a:t>mitigate the problem of state loss during a restart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A6D44C-A48E-0142-9276-397A7095E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5674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E0A420-F9BD-2641-8436-5629936CE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Tolerance in Microkernel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405551-2975-824F-BC78-8A83BFB74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062" y="1296462"/>
            <a:ext cx="8795320" cy="4152633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Microkernel designs componentize the OS into servers managed by a minimal kernel</a:t>
            </a:r>
          </a:p>
          <a:p>
            <a:pPr lvl="1"/>
            <a:r>
              <a:rPr kumimoji="1" lang="en-US" altLang="zh-CN" dirty="0"/>
              <a:t>Inter-component error propagation is significantly reduced</a:t>
            </a:r>
          </a:p>
          <a:p>
            <a:pPr lvl="1"/>
            <a:r>
              <a:rPr kumimoji="1" lang="en-US" altLang="zh-CN" dirty="0"/>
              <a:t>Better fault isolation</a:t>
            </a:r>
          </a:p>
          <a:p>
            <a:r>
              <a:rPr kumimoji="1" lang="en-US" altLang="zh-CN" dirty="0"/>
              <a:t>Recovery from a microkernel server failure is typically attempted by restarting it</a:t>
            </a:r>
          </a:p>
          <a:p>
            <a:pPr lvl="1"/>
            <a:r>
              <a:rPr kumimoji="1" lang="en-US" altLang="zh-CN" dirty="0"/>
              <a:t>Minix3: a printer driver </a:t>
            </a:r>
            <a:r>
              <a:rPr kumimoji="1" lang="en-US" altLang="zh-CN" dirty="0">
                <a:solidFill>
                  <a:srgbClr val="00B050"/>
                </a:solidFill>
              </a:rPr>
              <a:t>√</a:t>
            </a:r>
          </a:p>
          <a:p>
            <a:pPr lvl="1"/>
            <a:r>
              <a:rPr kumimoji="1" lang="en-US" altLang="zh-CN" dirty="0"/>
              <a:t>Minix3: a 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   </a:t>
            </a:r>
            <a:r>
              <a:rPr kumimoji="1" lang="en-US" altLang="zh-CN" b="1" dirty="0">
                <a:solidFill>
                  <a:srgbClr val="C00000"/>
                </a:solidFill>
              </a:rPr>
              <a:t>×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927D28-01E0-8646-AF9E-5A2F333CA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7645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26F54B-EDBB-D94E-83DD-B233BA0BD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Simply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Restarting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Enough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DFF206-2680-1145-A970-694C2D6D1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Obstacle: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many OS services maintain states related to clients</a:t>
            </a:r>
          </a:p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Take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FS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as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example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Reads and writes to existing open files cannot be completed because the restarted server cannot recognize the file handles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(i.e.,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client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state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lost)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43C58D-2485-DD48-AFCC-FAFD52C0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1755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50E633-A21A-ED4A-B2F4-F75C01677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Solve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F8812D-B199-E048-9E5C-E1F811937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Design-Choice-1:</a:t>
            </a:r>
          </a:p>
          <a:p>
            <a:pPr lvl="1"/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service restarts and state loss</a:t>
            </a:r>
          </a:p>
          <a:p>
            <a:pPr lvl="1"/>
            <a:r>
              <a:rPr kumimoji="1" lang="en-US" altLang="zh-CN" dirty="0"/>
              <a:t>Increased code complexity</a:t>
            </a:r>
            <a:r>
              <a:rPr kumimoji="1" lang="zh-CN" altLang="en-US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×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Design-Choice-2:</a:t>
            </a:r>
          </a:p>
          <a:p>
            <a:pPr lvl="1"/>
            <a:r>
              <a:rPr kumimoji="1" lang="en-US" altLang="zh-CN" dirty="0"/>
              <a:t>Provide some form of persistence to the client-related state information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0B050"/>
                </a:solidFill>
              </a:rPr>
              <a:t>√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E5FBC3-1652-8A46-B5F2-5B4F6505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3103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56CB52-F062-0C42-B37C-60E282D97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Simply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Persisting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Enough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CBFEF4-0B57-E84F-94D5-33B9647FE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507288" cy="3771636"/>
          </a:xfrm>
        </p:spPr>
        <p:txBody>
          <a:bodyPr/>
          <a:lstStyle/>
          <a:p>
            <a:pPr marL="0" indent="0">
              <a:buNone/>
            </a:pPr>
            <a:endParaRPr kumimoji="1" lang="en-US" altLang="zh-CN" dirty="0"/>
          </a:p>
          <a:p>
            <a:r>
              <a:rPr kumimoji="1" lang="en-US" altLang="zh-CN" dirty="0">
                <a:solidFill>
                  <a:srgbClr val="C00000"/>
                </a:solidFill>
              </a:rPr>
              <a:t>Intra-component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error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propagation</a:t>
            </a:r>
          </a:p>
          <a:p>
            <a:pPr lvl="1"/>
            <a:r>
              <a:rPr kumimoji="1" lang="en-US" altLang="zh-CN" dirty="0"/>
              <a:t>An error that occurs in an OS server can potentially corrupt any part of its state before being detected</a:t>
            </a:r>
          </a:p>
          <a:p>
            <a:pPr lvl="1"/>
            <a:endParaRPr kumimoji="1" lang="en-US" altLang="zh-CN" dirty="0"/>
          </a:p>
          <a:p>
            <a:pPr lvl="1"/>
            <a:r>
              <a:rPr kumimoji="1" lang="en-US" altLang="zh-CN" dirty="0"/>
              <a:t>A significant limitation of traditional microkernel systems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45418D-6C43-FD4A-B0EE-04A609777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1557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0A1882-2C14-0E40-BAF5-B626F371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State Management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138CE2CC-1D05-834B-8A34-84E82662A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83" y="1867406"/>
            <a:ext cx="6177467" cy="3111996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CF1462-F799-5D48-A020-60980529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EC9A30-9627-FB4B-8F91-BE482224A00F}"/>
              </a:ext>
            </a:extLst>
          </p:cNvPr>
          <p:cNvSpPr txBox="1"/>
          <p:nvPr/>
        </p:nvSpPr>
        <p:spPr>
          <a:xfrm>
            <a:off x="20421" y="1561356"/>
            <a:ext cx="339677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</a:rPr>
              <a:t>SSR</a:t>
            </a:r>
            <a:r>
              <a:rPr kumimoji="1" lang="en-US" altLang="zh-CN" sz="2000" b="1" dirty="0"/>
              <a:t>: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Server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State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Region</a:t>
            </a:r>
            <a:endParaRPr kumimoji="1" lang="en-US" altLang="zh-CN" b="1" dirty="0"/>
          </a:p>
          <a:p>
            <a:endParaRPr kumimoji="1" lang="en-US" altLang="zh-CN" dirty="0"/>
          </a:p>
          <a:p>
            <a:r>
              <a:rPr kumimoji="1" lang="en-US" altLang="zh-CN" dirty="0"/>
              <a:t>Stores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OS server’s client-related information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Created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during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connection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Protected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Passed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argument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34158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0A1882-2C14-0E40-BAF5-B626F371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State Management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138CE2CC-1D05-834B-8A34-84E82662A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83" y="1867406"/>
            <a:ext cx="6177467" cy="3111996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CF1462-F799-5D48-A020-60980529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EC9A30-9627-FB4B-8F91-BE482224A00F}"/>
              </a:ext>
            </a:extLst>
          </p:cNvPr>
          <p:cNvSpPr txBox="1"/>
          <p:nvPr/>
        </p:nvSpPr>
        <p:spPr>
          <a:xfrm>
            <a:off x="20421" y="1561356"/>
            <a:ext cx="339677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</a:rPr>
              <a:t>SSR</a:t>
            </a:r>
            <a:r>
              <a:rPr kumimoji="1" lang="en-US" altLang="zh-CN" sz="2000" b="1" dirty="0"/>
              <a:t>: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Server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State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Region</a:t>
            </a:r>
            <a:endParaRPr kumimoji="1" lang="en-US" altLang="zh-CN" b="1" dirty="0"/>
          </a:p>
          <a:p>
            <a:endParaRPr kumimoji="1" lang="en-US" altLang="zh-CN" dirty="0"/>
          </a:p>
          <a:p>
            <a:r>
              <a:rPr kumimoji="1" lang="en-US" altLang="zh-CN" dirty="0"/>
              <a:t>Stores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OS server’s client-related information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Created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during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connection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Protected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Passed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argument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2040E67-CC29-3449-85A2-78C234326731}"/>
              </a:ext>
            </a:extLst>
          </p:cNvPr>
          <p:cNvSpPr/>
          <p:nvPr/>
        </p:nvSpPr>
        <p:spPr>
          <a:xfrm>
            <a:off x="553822" y="5110461"/>
            <a:ext cx="77219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Persistence and isolation of client-related state</a:t>
            </a:r>
            <a:endParaRPr lang="zh-CN" altLang="en-US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87858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018B6E-C99F-C047-ACD5-F1A457EC4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SSR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2F939-D572-4F4B-967F-8F1013DC3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/>
          <a:lstStyle/>
          <a:p>
            <a:r>
              <a:rPr kumimoji="1" lang="en-US" altLang="zh-CN" dirty="0"/>
              <a:t>Register a new server</a:t>
            </a:r>
          </a:p>
          <a:p>
            <a:r>
              <a:rPr kumimoji="1" lang="en-US" altLang="zh-CN" dirty="0"/>
              <a:t>Bind a client to a server</a:t>
            </a:r>
          </a:p>
          <a:p>
            <a:pPr lvl="1"/>
            <a:r>
              <a:rPr kumimoji="1" lang="en-US" altLang="zh-CN" dirty="0"/>
              <a:t>SSR</a:t>
            </a:r>
            <a:r>
              <a:rPr kumimoji="1" lang="zh-CN" altLang="en-US" dirty="0"/>
              <a:t> </a:t>
            </a:r>
            <a:r>
              <a:rPr kumimoji="1" lang="en-US" altLang="zh-CN" dirty="0"/>
              <a:t>creation</a:t>
            </a:r>
          </a:p>
          <a:p>
            <a:r>
              <a:rPr kumimoji="1" lang="en-US" altLang="zh-CN" dirty="0"/>
              <a:t>Undo a client-server binding</a:t>
            </a:r>
          </a:p>
          <a:p>
            <a:pPr lvl="1"/>
            <a:r>
              <a:rPr kumimoji="1" lang="en-US" altLang="zh-CN" dirty="0"/>
              <a:t>SSR</a:t>
            </a:r>
            <a:r>
              <a:rPr kumimoji="1" lang="zh-CN" altLang="en-US" dirty="0"/>
              <a:t> </a:t>
            </a:r>
            <a:r>
              <a:rPr kumimoji="1" lang="en-US" altLang="zh-CN" dirty="0"/>
              <a:t>deletion</a:t>
            </a:r>
          </a:p>
          <a:p>
            <a:r>
              <a:rPr kumimoji="1" lang="en-US" altLang="zh-CN" dirty="0"/>
              <a:t>Enumerate all the SSRs associated with a 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D145A9-7C68-EB43-B190-BA5ED4945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4907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1688CD-CBA8-2549-A1DF-BC395D0E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Service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Construction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5B42A3-0630-EE49-A6A0-385F6E21B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17477"/>
            <a:ext cx="8579296" cy="447632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servers:</a:t>
            </a:r>
          </a:p>
          <a:p>
            <a:pPr lvl="1"/>
            <a:r>
              <a:rPr kumimoji="1" lang="en-US" altLang="zh-CN" dirty="0"/>
              <a:t>Stateless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drivers)</a:t>
            </a:r>
          </a:p>
          <a:p>
            <a:pPr lvl="1"/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 collective information about all of its clients</a:t>
            </a:r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a server that provides pseudo random numbers based on a per-client seed</a:t>
            </a:r>
          </a:p>
          <a:p>
            <a:pPr lvl="1"/>
            <a:r>
              <a:rPr kumimoji="1" lang="en-US" altLang="zh-CN" dirty="0"/>
              <a:t>Require knowledge about all of its clients in order to service a request</a:t>
            </a:r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scheduler</a:t>
            </a:r>
          </a:p>
          <a:p>
            <a:pPr lvl="2"/>
            <a:r>
              <a:rPr kumimoji="1" lang="en-US" altLang="zh-CN" dirty="0"/>
              <a:t>redundantly cache this information locally to process requests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F53B7B-A6FA-3E4D-B5B0-A687A8F0E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26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6C3286-E2D6-C24D-ABA0-78486FEB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2DB962-3963-8B4E-A74D-A96C24B6D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56" y="1327316"/>
            <a:ext cx="8964488" cy="3771636"/>
          </a:xfrm>
        </p:spPr>
        <p:txBody>
          <a:bodyPr/>
          <a:lstStyle/>
          <a:p>
            <a:r>
              <a:rPr kumimoji="1" lang="en-US" altLang="zh-CN" dirty="0"/>
              <a:t>Restarting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enough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Type-3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routine</a:t>
            </a:r>
          </a:p>
          <a:p>
            <a:pPr lvl="1"/>
            <a:r>
              <a:rPr kumimoji="1" lang="en-US" altLang="zh-CN" dirty="0"/>
              <a:t>Query the SSR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Manager to obtain all associated SSRs</a:t>
            </a:r>
          </a:p>
          <a:p>
            <a:pPr lvl="1"/>
            <a:r>
              <a:rPr kumimoji="1" lang="en-US" altLang="zh-CN" dirty="0"/>
              <a:t>Re-create the internal state of the restarted server</a:t>
            </a:r>
          </a:p>
          <a:p>
            <a:pPr lvl="1"/>
            <a:r>
              <a:rPr kumimoji="1" lang="en-US" altLang="zh-CN" dirty="0"/>
              <a:t>Heuristics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SSR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corrupted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survive)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5C01CC-EE26-8641-8684-D4163059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4607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EE241-1522-9241-AE0C-72C1C5F6F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CuriOS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CDA6D6-2194-2342-8BC4-C79E8600B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efforts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recovering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stateful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/>
              <a:t>Fault tolerance</a:t>
            </a:r>
          </a:p>
          <a:p>
            <a:pPr lvl="1"/>
            <a:r>
              <a:rPr kumimoji="1" lang="en-US" altLang="zh-CN" dirty="0"/>
              <a:t>Isolation is achieved by the microkernel 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better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since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the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isolation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among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SSRs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Recovery 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achieved by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persistence and isolation of client-related state</a:t>
            </a:r>
            <a:endParaRPr kumimoji="1" lang="zh-CN" altLang="en-US" dirty="0">
              <a:solidFill>
                <a:srgbClr val="C00000"/>
              </a:solidFill>
            </a:endParaRPr>
          </a:p>
          <a:p>
            <a:r>
              <a:rPr kumimoji="1" lang="en-US" altLang="zh-CN" u="sng" dirty="0"/>
              <a:t>There are still many open questions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1E3656-E248-9245-8529-412B06F71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3430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j-lt"/>
              </a:rPr>
              <a:t>Conclusion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468215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n-ea"/>
              </a:rPr>
              <a:t>Small code size is necessary but not enough</a:t>
            </a:r>
            <a:endParaRPr kumimoji="1" lang="en-US" altLang="zh-CN" dirty="0">
              <a:latin typeface="+mn-ea"/>
              <a:ea typeface="+mn-ea"/>
            </a:endParaRPr>
          </a:p>
          <a:p>
            <a:r>
              <a:rPr kumimoji="1" lang="en-US" altLang="zh-CN" sz="2400" dirty="0">
                <a:latin typeface="+mn-ea"/>
                <a:ea typeface="+mn-ea"/>
              </a:rPr>
              <a:t>Capability and IPC are two core abstractions</a:t>
            </a:r>
          </a:p>
          <a:p>
            <a:r>
              <a:rPr kumimoji="1" lang="en-US" altLang="zh-CN" sz="2400" dirty="0">
                <a:latin typeface="+mn-ea"/>
                <a:ea typeface="+mn-ea"/>
              </a:rPr>
              <a:t>Open questions</a:t>
            </a:r>
          </a:p>
          <a:p>
            <a:pPr lvl="1"/>
            <a:r>
              <a:rPr kumimoji="1" lang="en-US" altLang="zh-CN" sz="2200" dirty="0">
                <a:latin typeface="+mn-ea"/>
                <a:ea typeface="+mn-ea"/>
              </a:rPr>
              <a:t>Performance</a:t>
            </a:r>
          </a:p>
          <a:p>
            <a:pPr lvl="1"/>
            <a:r>
              <a:rPr kumimoji="1" lang="en-US" altLang="zh-CN" sz="2200" dirty="0">
                <a:latin typeface="+mn-ea"/>
                <a:ea typeface="+mn-ea"/>
              </a:rPr>
              <a:t>Security</a:t>
            </a:r>
          </a:p>
          <a:p>
            <a:pPr lvl="1"/>
            <a:r>
              <a:rPr kumimoji="1" lang="en-US" altLang="zh-CN" sz="2200" dirty="0">
                <a:latin typeface="+mn-ea"/>
                <a:ea typeface="+mn-ea"/>
              </a:rPr>
              <a:t>Compatibility</a:t>
            </a:r>
          </a:p>
          <a:p>
            <a:pPr lvl="1"/>
            <a:r>
              <a:rPr kumimoji="1" lang="en-US" altLang="zh-CN" sz="2200" dirty="0" err="1">
                <a:latin typeface="+mn-ea"/>
                <a:ea typeface="+mn-ea"/>
              </a:rPr>
              <a:t>Reliablity</a:t>
            </a:r>
            <a:endParaRPr kumimoji="1" lang="en-US" altLang="zh-CN" sz="2200" dirty="0">
              <a:latin typeface="+mn-ea"/>
              <a:ea typeface="+mn-ea"/>
            </a:endParaRPr>
          </a:p>
          <a:p>
            <a:endParaRPr kumimoji="1" lang="en" altLang="zh-CN" sz="20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1618A6-BF01-B543-BA58-B46F14C9D490}"/>
              </a:ext>
            </a:extLst>
          </p:cNvPr>
          <p:cNvSpPr txBox="1"/>
          <p:nvPr/>
        </p:nvSpPr>
        <p:spPr>
          <a:xfrm>
            <a:off x="6553200" y="4452084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+mj-lt"/>
                <a:ea typeface="微软雅黑"/>
                <a:cs typeface="+mn-ea"/>
                <a:sym typeface="+mn-lt"/>
              </a:rPr>
              <a:t>Thanks!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微软雅黑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1EE4B4-9D00-EA49-8C6A-4485852A2C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99277" y="5138121"/>
            <a:ext cx="1263004" cy="4562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E411C07-B3D6-0448-8993-A7AFF2C810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6554104" y="5141611"/>
            <a:ext cx="452727" cy="4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396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Critique of Microkernel Architectures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43000" y="1718050"/>
            <a:ext cx="6858000" cy="338708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i="1" dirty="0">
                <a:latin typeface="+mn-lt"/>
              </a:rPr>
              <a:t>“Personally, I’m </a:t>
            </a:r>
            <a:r>
              <a:rPr lang="en-US" altLang="zh-CN" b="1" i="1" dirty="0">
                <a:latin typeface="+mn-lt"/>
              </a:rPr>
              <a:t>not</a:t>
            </a:r>
            <a:r>
              <a:rPr lang="en-US" altLang="zh-CN" i="1" dirty="0">
                <a:latin typeface="+mn-lt"/>
              </a:rPr>
              <a:t> interested in making device</a:t>
            </a:r>
            <a:r>
              <a:rPr lang="zh-CN" altLang="en-US" i="1" dirty="0">
                <a:latin typeface="+mn-lt"/>
              </a:rPr>
              <a:t> </a:t>
            </a:r>
            <a:r>
              <a:rPr lang="en-US" altLang="zh-CN" i="1" dirty="0">
                <a:latin typeface="+mn-lt"/>
              </a:rPr>
              <a:t>drivers look like user‐level. </a:t>
            </a:r>
          </a:p>
          <a:p>
            <a:pPr marL="0" indent="0">
              <a:buNone/>
            </a:pPr>
            <a:r>
              <a:rPr lang="en-US" altLang="zh-CN" i="1" dirty="0">
                <a:latin typeface="+mn-lt"/>
              </a:rPr>
              <a:t>They aren’t, they</a:t>
            </a:r>
            <a:r>
              <a:rPr lang="zh-CN" altLang="en-US" i="1" dirty="0">
                <a:latin typeface="+mn-lt"/>
              </a:rPr>
              <a:t> </a:t>
            </a:r>
            <a:r>
              <a:rPr lang="en-US" altLang="zh-CN" i="1" dirty="0">
                <a:latin typeface="+mn-lt"/>
              </a:rPr>
              <a:t>shouldn’t be, and microkernels are just stupid.”</a:t>
            </a:r>
          </a:p>
          <a:p>
            <a:pPr marL="0" indent="0">
              <a:buNone/>
            </a:pPr>
            <a:endParaRPr lang="en-US" altLang="zh-CN" dirty="0">
              <a:latin typeface="+mn-lt"/>
            </a:endParaRPr>
          </a:p>
          <a:p>
            <a:pPr marL="0" indent="0">
              <a:buNone/>
            </a:pPr>
            <a:r>
              <a:rPr lang="en-US" altLang="zh-CN" dirty="0">
                <a:latin typeface="+mn-lt"/>
              </a:rPr>
              <a:t>                                             ‐‐ Linus Torvalds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70904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5E9250-8F4C-EB44-9EAF-E20281A7D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Priority Inversion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58001E-A7D3-C940-8D40-97A88C46E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A9AD885-A55A-364F-9D9B-9510BD90E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20" y="1345332"/>
            <a:ext cx="7812360" cy="379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430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F15225-85FE-2F4D-8DDE-90BD9587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Slice Donation and Helping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BF22F3-FD33-0E4A-963B-B213D8B7F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635478-4EBB-114D-BB47-16D94221D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2" y="1273324"/>
            <a:ext cx="7956376" cy="382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345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F15225-85FE-2F4D-8DDE-90BD9587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Slice Donation and Helping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BF22F3-FD33-0E4A-963B-B213D8B7F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2AF3D4-A2F2-464D-833A-7699F6A6E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1278671"/>
            <a:ext cx="8046640" cy="386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442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F15225-85FE-2F4D-8DDE-90BD9587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Slice Donation and Helping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BF22F3-FD33-0E4A-963B-B213D8B7F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45DCBC-0BD1-DD45-BA53-697C1F2B2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0078"/>
            <a:ext cx="8229600" cy="394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1674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F15225-85FE-2F4D-8DDE-90BD9587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Slice Donation and Helping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BF22F3-FD33-0E4A-963B-B213D8B7F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3D035B0-285A-1B44-86D1-F212E22F1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51587"/>
            <a:ext cx="8686800" cy="414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790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969F92-1880-AB48-9D7E-1CD273477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ChCore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245274-31F1-6043-B4C4-5119F39B4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C9005F-1ACB-5948-8652-726C9A909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76559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4CFF9F-4DF4-3E48-AD58-2821451ED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TODO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2F04E6-DF8E-554D-BF31-16F4FCD89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 dirty="0"/>
          </a:p>
          <a:p>
            <a:r>
              <a:rPr kumimoji="1" lang="en-US" altLang="zh-CN" dirty="0" err="1"/>
              <a:t>ChCore</a:t>
            </a:r>
            <a:endParaRPr kumimoji="1" lang="en-US" altLang="zh-CN" dirty="0"/>
          </a:p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242F04-042F-7841-828F-E966350D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760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50014</TotalTime>
  <Words>6310</Words>
  <Application>Microsoft Macintosh PowerPoint</Application>
  <PresentationFormat>全屏显示(16:10)</PresentationFormat>
  <Paragraphs>880</Paragraphs>
  <Slides>91</Slides>
  <Notes>60</Notes>
  <HiddenSlides>8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91</vt:i4>
      </vt:variant>
    </vt:vector>
  </HeadingPairs>
  <TitlesOfParts>
    <vt:vector size="98" baseType="lpstr">
      <vt:lpstr>DengXian</vt:lpstr>
      <vt:lpstr>DengXian</vt:lpstr>
      <vt:lpstr>宋体</vt:lpstr>
      <vt:lpstr>微软雅黑</vt:lpstr>
      <vt:lpstr>Arial</vt:lpstr>
      <vt:lpstr>Calibri</vt:lpstr>
      <vt:lpstr>Office 主题​​</vt:lpstr>
      <vt:lpstr>Microkernel</vt:lpstr>
      <vt:lpstr>Microkernel-based Harmony OS </vt:lpstr>
      <vt:lpstr>Introduction</vt:lpstr>
      <vt:lpstr>The Role of Operating Systems</vt:lpstr>
      <vt:lpstr>OS Architectures</vt:lpstr>
      <vt:lpstr>Monolithic Kernel Design</vt:lpstr>
      <vt:lpstr>Disadvantages of Monolithic OSes</vt:lpstr>
      <vt:lpstr>Monolithic vs. Microkernel</vt:lpstr>
      <vt:lpstr>The Microkernel Vision</vt:lpstr>
      <vt:lpstr>Microkernel Design</vt:lpstr>
      <vt:lpstr>Interaction Becomes Different</vt:lpstr>
      <vt:lpstr>Interaction Becomes Different</vt:lpstr>
      <vt:lpstr>From the View of Developers</vt:lpstr>
      <vt:lpstr>Mach：The First Microkernel </vt:lpstr>
      <vt:lpstr>IBM Workplace OS</vt:lpstr>
      <vt:lpstr>Lessons Learned</vt:lpstr>
      <vt:lpstr>Review: Monolithic vs. Microkernel</vt:lpstr>
      <vt:lpstr>Monolithic vs. Microkernel: Syscalls</vt:lpstr>
      <vt:lpstr>Calls Between Services</vt:lpstr>
      <vt:lpstr>What do microkernels have</vt:lpstr>
      <vt:lpstr>L4 Family Microkernel</vt:lpstr>
      <vt:lpstr>L4 Concepts</vt:lpstr>
      <vt:lpstr>Case Study: L4/Fiasco.OC</vt:lpstr>
      <vt:lpstr>L4/Fiasco.OC: IPC Gate</vt:lpstr>
      <vt:lpstr>L4/Fiasco.OC: IPC Gate</vt:lpstr>
      <vt:lpstr>L4/Fiasco.OC: How to Call Objects?</vt:lpstr>
      <vt:lpstr>L4/Fiasco.OC: Local Names for Objects </vt:lpstr>
      <vt:lpstr>L4/Fiasco.OC: Object Capabilities</vt:lpstr>
      <vt:lpstr>L4/Fiasco.OC: Communication</vt:lpstr>
      <vt:lpstr>Go Deeper  into Details</vt:lpstr>
      <vt:lpstr>Abstraction: Thread</vt:lpstr>
      <vt:lpstr>Implementation in L4/Fiasco.OC</vt:lpstr>
      <vt:lpstr>Thread Variants</vt:lpstr>
      <vt:lpstr>Portals</vt:lpstr>
      <vt:lpstr>Thread Scheduling Overview</vt:lpstr>
      <vt:lpstr>Thread Switch: Conventional</vt:lpstr>
      <vt:lpstr>Thread Switch: Conventional</vt:lpstr>
      <vt:lpstr>Thread Switch: Conventional</vt:lpstr>
      <vt:lpstr>Thread Switch: Conventional</vt:lpstr>
      <vt:lpstr>Thread Switch: Continuation Style</vt:lpstr>
      <vt:lpstr>Thread Switch: Continuation Style</vt:lpstr>
      <vt:lpstr>Thread Switch: Continuation Style</vt:lpstr>
      <vt:lpstr>Thread Switch: Continuation Style</vt:lpstr>
      <vt:lpstr>Improving IPC Performance</vt:lpstr>
      <vt:lpstr>IPC Optimization Techniques</vt:lpstr>
      <vt:lpstr>Register IPC</vt:lpstr>
      <vt:lpstr>Kernel Memory IPC</vt:lpstr>
      <vt:lpstr>Shared Memory IPC</vt:lpstr>
      <vt:lpstr>Comparison</vt:lpstr>
      <vt:lpstr>Sync and Async IPC</vt:lpstr>
      <vt:lpstr>Usages of Sync and Async IPC</vt:lpstr>
      <vt:lpstr>Memory Management</vt:lpstr>
      <vt:lpstr>Hierarchical MM in L4</vt:lpstr>
      <vt:lpstr>Page Fault Handling</vt:lpstr>
      <vt:lpstr>Pager</vt:lpstr>
      <vt:lpstr>Memory Mapping</vt:lpstr>
      <vt:lpstr>User-Level Pagers</vt:lpstr>
      <vt:lpstr>Pager Hierarchies</vt:lpstr>
      <vt:lpstr>Pager Hierarchies</vt:lpstr>
      <vt:lpstr>Pager Hierarchies</vt:lpstr>
      <vt:lpstr>Pager Hierarchies</vt:lpstr>
      <vt:lpstr>Region Mapper</vt:lpstr>
      <vt:lpstr>Region Mapper and Page Faults</vt:lpstr>
      <vt:lpstr>Disadvantages of Pager</vt:lpstr>
      <vt:lpstr>Some researches</vt:lpstr>
      <vt:lpstr>Tradeoff: Performance and Isolation</vt:lpstr>
      <vt:lpstr>SkyBridge: Make IPC Faster</vt:lpstr>
      <vt:lpstr>XPC: Make IPC Faster</vt:lpstr>
      <vt:lpstr>UnderBridge: Make IPC Faster</vt:lpstr>
      <vt:lpstr>UnderBridge: Make IPC Faster</vt:lpstr>
      <vt:lpstr>CuriOS: Improving Reliability through Operating System Structure</vt:lpstr>
      <vt:lpstr>Is Microkernel Reliable enough?</vt:lpstr>
      <vt:lpstr>Fault Tolerance in Microkernel</vt:lpstr>
      <vt:lpstr>Simply Restarting is not Enough</vt:lpstr>
      <vt:lpstr>How to Solve the Problem</vt:lpstr>
      <vt:lpstr>Simply Persisting is not Enough</vt:lpstr>
      <vt:lpstr>Server State Management</vt:lpstr>
      <vt:lpstr>Server State Management</vt:lpstr>
      <vt:lpstr>SSR Manager</vt:lpstr>
      <vt:lpstr>OS Service Construction</vt:lpstr>
      <vt:lpstr>Server Recovery</vt:lpstr>
      <vt:lpstr>CuriOS</vt:lpstr>
      <vt:lpstr>Conclusion</vt:lpstr>
      <vt:lpstr>Critique of Microkernel Architectures</vt:lpstr>
      <vt:lpstr>Priority Inversion</vt:lpstr>
      <vt:lpstr>Time Slice Donation and Helping</vt:lpstr>
      <vt:lpstr>Time Slice Donation and Helping</vt:lpstr>
      <vt:lpstr>Time Slice Donation and Helping</vt:lpstr>
      <vt:lpstr>Time Slice Donation and Helping</vt:lpstr>
      <vt:lpstr>ChCore</vt:lpstr>
      <vt:lpstr>TODO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Microsoft Office User</cp:lastModifiedBy>
  <cp:revision>1483</cp:revision>
  <cp:lastPrinted>2016-06-13T07:55:34Z</cp:lastPrinted>
  <dcterms:created xsi:type="dcterms:W3CDTF">2017-11-24T09:35:45Z</dcterms:created>
  <dcterms:modified xsi:type="dcterms:W3CDTF">2020-09-27T09:54:40Z</dcterms:modified>
</cp:coreProperties>
</file>